
<file path=[Content_Types].xml><?xml version="1.0" encoding="utf-8"?>
<Types xmlns="http://schemas.openxmlformats.org/package/2006/content-types">
  <Default Extension="png" ContentType="image/png"/>
  <Default Extension="mp3" ContentType="audio/mpe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64" r:id="rId5"/>
    <p:sldId id="285" r:id="rId6"/>
    <p:sldId id="283" r:id="rId7"/>
    <p:sldId id="284" r:id="rId8"/>
    <p:sldId id="286" r:id="rId9"/>
    <p:sldId id="287" r:id="rId10"/>
    <p:sldId id="294" r:id="rId11"/>
    <p:sldId id="265" r:id="rId12"/>
    <p:sldId id="289" r:id="rId13"/>
    <p:sldId id="290" r:id="rId14"/>
    <p:sldId id="293" r:id="rId15"/>
    <p:sldId id="295" r:id="rId16"/>
    <p:sldId id="296" r:id="rId17"/>
    <p:sldId id="297" r:id="rId18"/>
    <p:sldId id="298" r:id="rId19"/>
    <p:sldId id="299" r:id="rId20"/>
    <p:sldId id="313" r:id="rId21"/>
    <p:sldId id="300" r:id="rId22"/>
    <p:sldId id="301" r:id="rId23"/>
    <p:sldId id="302" r:id="rId24"/>
    <p:sldId id="303" r:id="rId25"/>
    <p:sldId id="304" r:id="rId26"/>
    <p:sldId id="305" r:id="rId27"/>
    <p:sldId id="306" r:id="rId28"/>
    <p:sldId id="307" r:id="rId29"/>
    <p:sldId id="308" r:id="rId30"/>
    <p:sldId id="309" r:id="rId31"/>
    <p:sldId id="311" r:id="rId32"/>
    <p:sldId id="314" r:id="rId33"/>
    <p:sldId id="315" r:id="rId34"/>
    <p:sldId id="312"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551">
          <p15:clr>
            <a:srgbClr val="A4A3A4"/>
          </p15:clr>
        </p15:guide>
        <p15:guide id="4" pos="712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rry Hawking Young" initials="LHY" lastIdx="1" clrIdx="0">
    <p:extLst>
      <p:ext uri="{19B8F6BF-5375-455C-9EA6-DF929625EA0E}">
        <p15:presenceInfo xmlns:p15="http://schemas.microsoft.com/office/powerpoint/2012/main" userId="bb21b72b80745f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1" autoAdjust="0"/>
    <p:restoredTop sz="79276" autoAdjust="0"/>
  </p:normalViewPr>
  <p:slideViewPr>
    <p:cSldViewPr snapToGrid="0">
      <p:cViewPr varScale="1">
        <p:scale>
          <a:sx n="69" d="100"/>
          <a:sy n="69" d="100"/>
        </p:scale>
        <p:origin x="1339" y="86"/>
      </p:cViewPr>
      <p:guideLst>
        <p:guide orient="horz" pos="2160"/>
        <p:guide pos="3840"/>
        <p:guide pos="551"/>
        <p:guide pos="7129"/>
      </p:guideLst>
    </p:cSldViewPr>
  </p:slideViewPr>
  <p:notesTextViewPr>
    <p:cViewPr>
      <p:scale>
        <a:sx n="100" d="100"/>
        <a:sy n="100" d="100"/>
      </p:scale>
      <p:origin x="0" y="0"/>
    </p:cViewPr>
  </p:notesTextViewPr>
  <p:sorterViewPr>
    <p:cViewPr>
      <p:scale>
        <a:sx n="66" d="100"/>
        <a:sy n="66" d="100"/>
      </p:scale>
      <p:origin x="0" y="-20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5" Type="http://schemas.openxmlformats.org/officeDocument/2006/relationships/image" Target="../media/image52.wmf"/><Relationship Id="rId4"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4"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CA76-B799-4CDE-9068-35594054F5E9}" type="datetimeFigureOut">
              <a:rPr lang="zh-CN" altLang="en-US" smtClean="0"/>
              <a:pPr/>
              <a:t>2020/11/23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72012-16E0-4556-8392-F42A35F3BE0C}" type="slidenum">
              <a:rPr lang="zh-CN" altLang="en-US" smtClean="0"/>
              <a:pPr/>
              <a:t>‹#›</a:t>
            </a:fld>
            <a:endParaRPr lang="zh-CN" altLang="en-US"/>
          </a:p>
        </p:txBody>
      </p:sp>
    </p:spTree>
    <p:extLst>
      <p:ext uri="{BB962C8B-B14F-4D97-AF65-F5344CB8AC3E}">
        <p14:creationId xmlns:p14="http://schemas.microsoft.com/office/powerpoint/2010/main" val="429798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332396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也就是说不会有热传递，故净热流量为</a:t>
            </a:r>
            <a:r>
              <a:rPr lang="en-US" altLang="zh-CN" dirty="0"/>
              <a:t>0</a:t>
            </a:r>
            <a:r>
              <a:rPr lang="zh-CN" altLang="en-US" dirty="0"/>
              <a:t>。</a:t>
            </a:r>
            <a:endParaRPr lang="en-US" altLang="zh-CN" dirty="0"/>
          </a:p>
          <a:p>
            <a:r>
              <a:rPr lang="zh-CN" altLang="en-US" dirty="0"/>
              <a:t>因此可以对公式（</a:t>
            </a:r>
            <a:r>
              <a:rPr lang="en-US" altLang="zh-CN" dirty="0"/>
              <a:t>3</a:t>
            </a:r>
            <a:r>
              <a:rPr lang="zh-CN" altLang="en-US" dirty="0"/>
              <a:t>）进行降维</a:t>
            </a:r>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12</a:t>
            </a:fld>
            <a:endParaRPr lang="zh-CN" altLang="en-US"/>
          </a:p>
        </p:txBody>
      </p:sp>
    </p:spTree>
    <p:extLst>
      <p:ext uri="{BB962C8B-B14F-4D97-AF65-F5344CB8AC3E}">
        <p14:creationId xmlns:p14="http://schemas.microsoft.com/office/powerpoint/2010/main" val="1455332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13</a:t>
            </a:fld>
            <a:endParaRPr lang="zh-CN" altLang="en-US"/>
          </a:p>
        </p:txBody>
      </p:sp>
    </p:spTree>
    <p:extLst>
      <p:ext uri="{BB962C8B-B14F-4D97-AF65-F5344CB8AC3E}">
        <p14:creationId xmlns:p14="http://schemas.microsoft.com/office/powerpoint/2010/main" val="368202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14</a:t>
            </a:fld>
            <a:endParaRPr lang="zh-CN" altLang="en-US"/>
          </a:p>
        </p:txBody>
      </p:sp>
    </p:spTree>
    <p:extLst>
      <p:ext uri="{BB962C8B-B14F-4D97-AF65-F5344CB8AC3E}">
        <p14:creationId xmlns:p14="http://schemas.microsoft.com/office/powerpoint/2010/main" val="2887313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16</a:t>
            </a:fld>
            <a:endParaRPr lang="zh-CN" altLang="en-US"/>
          </a:p>
        </p:txBody>
      </p:sp>
    </p:spTree>
    <p:extLst>
      <p:ext uri="{BB962C8B-B14F-4D97-AF65-F5344CB8AC3E}">
        <p14:creationId xmlns:p14="http://schemas.microsoft.com/office/powerpoint/2010/main" val="3778364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17</a:t>
            </a:fld>
            <a:endParaRPr lang="zh-CN" altLang="en-US"/>
          </a:p>
        </p:txBody>
      </p:sp>
    </p:spTree>
    <p:extLst>
      <p:ext uri="{BB962C8B-B14F-4D97-AF65-F5344CB8AC3E}">
        <p14:creationId xmlns:p14="http://schemas.microsoft.com/office/powerpoint/2010/main" val="3264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18</a:t>
            </a:fld>
            <a:endParaRPr lang="zh-CN" altLang="en-US"/>
          </a:p>
        </p:txBody>
      </p:sp>
    </p:spTree>
    <p:extLst>
      <p:ext uri="{BB962C8B-B14F-4D97-AF65-F5344CB8AC3E}">
        <p14:creationId xmlns:p14="http://schemas.microsoft.com/office/powerpoint/2010/main" val="3467444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19</a:t>
            </a:fld>
            <a:endParaRPr lang="zh-CN" altLang="en-US"/>
          </a:p>
        </p:txBody>
      </p:sp>
    </p:spTree>
    <p:extLst>
      <p:ext uri="{BB962C8B-B14F-4D97-AF65-F5344CB8AC3E}">
        <p14:creationId xmlns:p14="http://schemas.microsoft.com/office/powerpoint/2010/main" val="206316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20</a:t>
            </a:fld>
            <a:endParaRPr lang="zh-CN" altLang="en-US"/>
          </a:p>
        </p:txBody>
      </p:sp>
    </p:spTree>
    <p:extLst>
      <p:ext uri="{BB962C8B-B14F-4D97-AF65-F5344CB8AC3E}">
        <p14:creationId xmlns:p14="http://schemas.microsoft.com/office/powerpoint/2010/main" val="3068558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21</a:t>
            </a:fld>
            <a:endParaRPr lang="zh-CN" altLang="en-US"/>
          </a:p>
        </p:txBody>
      </p:sp>
    </p:spTree>
    <p:extLst>
      <p:ext uri="{BB962C8B-B14F-4D97-AF65-F5344CB8AC3E}">
        <p14:creationId xmlns:p14="http://schemas.microsoft.com/office/powerpoint/2010/main" val="1602770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23</a:t>
            </a:fld>
            <a:endParaRPr lang="zh-CN" altLang="en-US"/>
          </a:p>
        </p:txBody>
      </p:sp>
    </p:spTree>
    <p:extLst>
      <p:ext uri="{BB962C8B-B14F-4D97-AF65-F5344CB8AC3E}">
        <p14:creationId xmlns:p14="http://schemas.microsoft.com/office/powerpoint/2010/main" val="53174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2</a:t>
            </a:fld>
            <a:endParaRPr lang="zh-CN" altLang="en-US"/>
          </a:p>
        </p:txBody>
      </p:sp>
    </p:spTree>
    <p:extLst>
      <p:ext uri="{BB962C8B-B14F-4D97-AF65-F5344CB8AC3E}">
        <p14:creationId xmlns:p14="http://schemas.microsoft.com/office/powerpoint/2010/main" val="673381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24</a:t>
            </a:fld>
            <a:endParaRPr lang="zh-CN" altLang="en-US"/>
          </a:p>
        </p:txBody>
      </p:sp>
    </p:spTree>
    <p:extLst>
      <p:ext uri="{BB962C8B-B14F-4D97-AF65-F5344CB8AC3E}">
        <p14:creationId xmlns:p14="http://schemas.microsoft.com/office/powerpoint/2010/main" val="3148456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25</a:t>
            </a:fld>
            <a:endParaRPr lang="zh-CN" altLang="en-US"/>
          </a:p>
        </p:txBody>
      </p:sp>
    </p:spTree>
    <p:extLst>
      <p:ext uri="{BB962C8B-B14F-4D97-AF65-F5344CB8AC3E}">
        <p14:creationId xmlns:p14="http://schemas.microsoft.com/office/powerpoint/2010/main" val="819297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27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29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30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31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33</a:t>
            </a:fld>
            <a:endParaRPr lang="zh-CN" altLang="en-US"/>
          </a:p>
        </p:txBody>
      </p:sp>
    </p:spTree>
    <p:extLst>
      <p:ext uri="{BB962C8B-B14F-4D97-AF65-F5344CB8AC3E}">
        <p14:creationId xmlns:p14="http://schemas.microsoft.com/office/powerpoint/2010/main" val="2950728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有这样一个回焊炉，分为</a:t>
            </a:r>
            <a:r>
              <a:rPr lang="en-US" altLang="zh-CN" sz="4000" dirty="0"/>
              <a:t>11</a:t>
            </a:r>
            <a:r>
              <a:rPr lang="zh-CN" altLang="en-US" sz="4000" dirty="0"/>
              <a:t>个相同大小的小温区，搭载着电路板的传送带匀速从炉中穿过，电路板上有一块焊接区域，可以通过调整各个温区的温度设定来控制焊接区域的温度变化从而达到工艺要求</a:t>
            </a:r>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4</a:t>
            </a:fld>
            <a:endParaRPr lang="zh-CN" altLang="en-US"/>
          </a:p>
        </p:txBody>
      </p:sp>
    </p:spTree>
    <p:extLst>
      <p:ext uri="{BB962C8B-B14F-4D97-AF65-F5344CB8AC3E}">
        <p14:creationId xmlns:p14="http://schemas.microsoft.com/office/powerpoint/2010/main" val="1712069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5</a:t>
            </a:fld>
            <a:endParaRPr lang="zh-CN" altLang="en-US"/>
          </a:p>
        </p:txBody>
      </p:sp>
    </p:spTree>
    <p:extLst>
      <p:ext uri="{BB962C8B-B14F-4D97-AF65-F5344CB8AC3E}">
        <p14:creationId xmlns:p14="http://schemas.microsoft.com/office/powerpoint/2010/main" val="475471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6</a:t>
            </a:fld>
            <a:endParaRPr lang="zh-CN" altLang="en-US"/>
          </a:p>
        </p:txBody>
      </p:sp>
    </p:spTree>
    <p:extLst>
      <p:ext uri="{BB962C8B-B14F-4D97-AF65-F5344CB8AC3E}">
        <p14:creationId xmlns:p14="http://schemas.microsoft.com/office/powerpoint/2010/main" val="50427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7</a:t>
            </a:fld>
            <a:endParaRPr lang="zh-CN" altLang="en-US"/>
          </a:p>
        </p:txBody>
      </p:sp>
    </p:spTree>
    <p:extLst>
      <p:ext uri="{BB962C8B-B14F-4D97-AF65-F5344CB8AC3E}">
        <p14:creationId xmlns:p14="http://schemas.microsoft.com/office/powerpoint/2010/main" val="1623842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8</a:t>
            </a:fld>
            <a:endParaRPr lang="zh-CN" altLang="en-US"/>
          </a:p>
        </p:txBody>
      </p:sp>
    </p:spTree>
    <p:extLst>
      <p:ext uri="{BB962C8B-B14F-4D97-AF65-F5344CB8AC3E}">
        <p14:creationId xmlns:p14="http://schemas.microsoft.com/office/powerpoint/2010/main" val="1261218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9</a:t>
            </a:fld>
            <a:endParaRPr lang="zh-CN" altLang="en-US"/>
          </a:p>
        </p:txBody>
      </p:sp>
    </p:spTree>
    <p:extLst>
      <p:ext uri="{BB962C8B-B14F-4D97-AF65-F5344CB8AC3E}">
        <p14:creationId xmlns:p14="http://schemas.microsoft.com/office/powerpoint/2010/main" val="1184266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首先建立一维稳态导热模型，用来对一定炉温设定下，回焊炉内各区域的空气的温度建模，我们以传送带为</a:t>
            </a:r>
            <a:r>
              <a:rPr lang="en-US" altLang="zh-CN" dirty="0"/>
              <a:t>x</a:t>
            </a:r>
            <a:r>
              <a:rPr lang="zh-CN" altLang="en-US" dirty="0"/>
              <a:t>轴，假设对于每个特定</a:t>
            </a:r>
            <a:r>
              <a:rPr lang="en-US" altLang="zh-CN" dirty="0"/>
              <a:t>x</a:t>
            </a:r>
            <a:r>
              <a:rPr lang="zh-CN" altLang="en-US" dirty="0"/>
              <a:t>对应的回焊炉的横截面上所有位置的温度均相等。</a:t>
            </a:r>
            <a:endParaRPr lang="en-US" altLang="zh-CN" dirty="0"/>
          </a:p>
          <a:p>
            <a:endParaRPr lang="en-US" altLang="zh-CN" dirty="0"/>
          </a:p>
          <a:p>
            <a:r>
              <a:rPr lang="zh-CN" altLang="en-US" dirty="0"/>
              <a:t>对于三维空间下的一个微元体，单位时间内的净热流量满足公式（</a:t>
            </a:r>
            <a:r>
              <a:rPr lang="en-US" altLang="zh-CN" dirty="0"/>
              <a:t>1</a:t>
            </a:r>
            <a:r>
              <a:rPr lang="zh-CN" altLang="en-US" dirty="0"/>
              <a:t>），根据傅里叶定律，三维方向上的热流密度又可以由导热系数和温度对坐标轴的偏导来替换，从而得到公式（</a:t>
            </a:r>
            <a:r>
              <a:rPr lang="en-US" altLang="zh-CN" dirty="0"/>
              <a:t>3</a:t>
            </a:r>
            <a:r>
              <a:rPr lang="zh-CN" altLang="en-US" dirty="0"/>
              <a:t>）</a:t>
            </a:r>
          </a:p>
        </p:txBody>
      </p:sp>
      <p:sp>
        <p:nvSpPr>
          <p:cNvPr id="4" name="灯片编号占位符 3"/>
          <p:cNvSpPr>
            <a:spLocks noGrp="1"/>
          </p:cNvSpPr>
          <p:nvPr>
            <p:ph type="sldNum" sz="quarter" idx="10"/>
          </p:nvPr>
        </p:nvSpPr>
        <p:spPr/>
        <p:txBody>
          <a:bodyPr/>
          <a:lstStyle/>
          <a:p>
            <a:fld id="{F9872012-16E0-4556-8392-F42A35F3BE0C}" type="slidenum">
              <a:rPr lang="zh-CN" altLang="en-US" smtClean="0"/>
              <a:pPr/>
              <a:t>11</a:t>
            </a:fld>
            <a:endParaRPr lang="zh-CN" altLang="en-US"/>
          </a:p>
        </p:txBody>
      </p:sp>
    </p:spTree>
    <p:extLst>
      <p:ext uri="{BB962C8B-B14F-4D97-AF65-F5344CB8AC3E}">
        <p14:creationId xmlns:p14="http://schemas.microsoft.com/office/powerpoint/2010/main" val="141340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2020/11/23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2020/11/23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2020/11/23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2020/11/23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pPr/>
              <a:t>2020/11/23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A85244-8474-43F7-83A3-B98FF2C18C2B}" type="datetimeFigureOut">
              <a:rPr lang="zh-CN" altLang="en-US" smtClean="0"/>
              <a:pPr/>
              <a:t>2020/11/23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A85244-8474-43F7-83A3-B98FF2C18C2B}" type="datetimeFigureOut">
              <a:rPr lang="zh-CN" altLang="en-US" smtClean="0"/>
              <a:pPr/>
              <a:t>2020/11/23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A85244-8474-43F7-83A3-B98FF2C18C2B}" type="datetimeFigureOut">
              <a:rPr lang="zh-CN" altLang="en-US" smtClean="0"/>
              <a:pPr/>
              <a:t>2020/11/23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A85244-8474-43F7-83A3-B98FF2C18C2B}" type="datetimeFigureOut">
              <a:rPr lang="zh-CN" altLang="en-US" smtClean="0"/>
              <a:pPr/>
              <a:t>2020/11/23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pPr/>
              <a:t>2020/11/23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pPr/>
              <a:t>2020/11/23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85244-8474-43F7-83A3-B98FF2C18C2B}" type="datetimeFigureOut">
              <a:rPr lang="zh-CN" altLang="en-US" smtClean="0"/>
              <a:pPr/>
              <a:t>2020/11/23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54F68-C83E-4C64-8DA0-E0B44EF8E0F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4.xml"/><Relationship Id="rId7"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65.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36.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6.xml"/><Relationship Id="rId7" Type="http://schemas.openxmlformats.org/officeDocument/2006/relationships/image" Target="../media/image170.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140.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2.xml"/><Relationship Id="rId7"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s>
</file>

<file path=ppt/slides/_rels/slide2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notesSlide" Target="../notesSlides/notesSlide20.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7.xml"/><Relationship Id="rId5" Type="http://schemas.openxmlformats.org/officeDocument/2006/relationships/tags" Target="../tags/tag20.xml"/><Relationship Id="rId4" Type="http://schemas.openxmlformats.org/officeDocument/2006/relationships/tags" Target="../tags/tag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notesSlide" Target="../notesSlides/notesSlide23.xml"/><Relationship Id="rId7" Type="http://schemas.openxmlformats.org/officeDocument/2006/relationships/image" Target="../media/image49.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8.wmf"/><Relationship Id="rId5" Type="http://schemas.openxmlformats.org/officeDocument/2006/relationships/oleObject" Target="NULL"/><Relationship Id="rId10" Type="http://schemas.openxmlformats.org/officeDocument/2006/relationships/image" Target="../media/image52.wmf"/><Relationship Id="rId4" Type="http://schemas.openxmlformats.org/officeDocument/2006/relationships/image" Target="../media/image53.png"/><Relationship Id="rId9" Type="http://schemas.openxmlformats.org/officeDocument/2006/relationships/image" Target="../media/image51.wmf"/></Relationships>
</file>

<file path=ppt/slides/_rels/slide29.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notesSlide" Target="../notesSlides/notesSlide24.xml"/><Relationship Id="rId7" Type="http://schemas.openxmlformats.org/officeDocument/2006/relationships/image" Target="../media/image54.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NULL"/><Relationship Id="rId5" Type="http://schemas.openxmlformats.org/officeDocument/2006/relationships/image" Target="../media/image59.png"/><Relationship Id="rId10" Type="http://schemas.openxmlformats.org/officeDocument/2006/relationships/image" Target="../media/image57.wmf"/><Relationship Id="rId4" Type="http://schemas.openxmlformats.org/officeDocument/2006/relationships/image" Target="../media/image58.png"/><Relationship Id="rId9" Type="http://schemas.openxmlformats.org/officeDocument/2006/relationships/image" Target="../media/image5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tags" Target="../tags/tag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7000" b="-17000"/>
          </a:stretch>
        </a:blipFill>
        <a:effectLst/>
      </p:bgPr>
    </p:bg>
    <p:spTree>
      <p:nvGrpSpPr>
        <p:cNvPr id="1" name=""/>
        <p:cNvGrpSpPr/>
        <p:nvPr/>
      </p:nvGrpSpPr>
      <p:grpSpPr>
        <a:xfrm>
          <a:off x="0" y="0"/>
          <a:ext cx="0" cy="0"/>
          <a:chOff x="0" y="0"/>
          <a:chExt cx="0" cy="0"/>
        </a:xfrm>
      </p:grpSpPr>
      <p:sp>
        <p:nvSpPr>
          <p:cNvPr id="4" name="矩形 3"/>
          <p:cNvSpPr/>
          <p:nvPr/>
        </p:nvSpPr>
        <p:spPr>
          <a:xfrm>
            <a:off x="3252652" y="2173931"/>
            <a:ext cx="8939348"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5782210" y="2940389"/>
            <a:ext cx="5626628" cy="830997"/>
          </a:xfrm>
          <a:prstGeom prst="rect">
            <a:avLst/>
          </a:prstGeom>
          <a:noFill/>
        </p:spPr>
        <p:txBody>
          <a:bodyPr wrap="square" rtlCol="0">
            <a:spAutoFit/>
          </a:bodyPr>
          <a:lstStyle/>
          <a:p>
            <a:pPr algn="just"/>
            <a:r>
              <a:rPr lang="zh-CN" altLang="en-US" sz="4800" b="1" spc="300" dirty="0">
                <a:solidFill>
                  <a:schemeClr val="bg1"/>
                </a:solidFill>
              </a:rPr>
              <a:t>炉温曲线机理模型</a:t>
            </a:r>
          </a:p>
        </p:txBody>
      </p:sp>
      <p:sp>
        <p:nvSpPr>
          <p:cNvPr id="11" name="文本框 10"/>
          <p:cNvSpPr txBox="1"/>
          <p:nvPr/>
        </p:nvSpPr>
        <p:spPr>
          <a:xfrm>
            <a:off x="6050914" y="4338955"/>
            <a:ext cx="3056509" cy="1200329"/>
          </a:xfrm>
          <a:prstGeom prst="rect">
            <a:avLst/>
          </a:prstGeom>
          <a:solidFill>
            <a:schemeClr val="accent3"/>
          </a:solidFill>
        </p:spPr>
        <p:txBody>
          <a:bodyPr wrap="square" rtlCol="0">
            <a:spAutoFit/>
          </a:bodyPr>
          <a:lstStyle/>
          <a:p>
            <a:r>
              <a:rPr lang="zh-CN" altLang="en-US" b="1" dirty="0">
                <a:solidFill>
                  <a:schemeClr val="bg1"/>
                </a:solidFill>
              </a:rPr>
              <a:t>小组成员：</a:t>
            </a:r>
            <a:endParaRPr lang="en-US" altLang="zh-CN" b="1" dirty="0">
              <a:solidFill>
                <a:schemeClr val="bg1"/>
              </a:solidFill>
            </a:endParaRPr>
          </a:p>
          <a:p>
            <a:r>
              <a:rPr lang="en-US" altLang="zh-CN" b="1" dirty="0">
                <a:solidFill>
                  <a:schemeClr val="bg1"/>
                </a:solidFill>
              </a:rPr>
              <a:t>18373519 </a:t>
            </a:r>
            <a:r>
              <a:rPr lang="zh-CN" altLang="en-US" b="1" dirty="0">
                <a:solidFill>
                  <a:schemeClr val="bg1"/>
                </a:solidFill>
              </a:rPr>
              <a:t>姜云鹏</a:t>
            </a:r>
            <a:endParaRPr lang="en-US" altLang="zh-CN" b="1" dirty="0">
              <a:solidFill>
                <a:schemeClr val="bg1"/>
              </a:solidFill>
            </a:endParaRPr>
          </a:p>
          <a:p>
            <a:r>
              <a:rPr lang="en-US" altLang="zh-CN" b="1" dirty="0">
                <a:solidFill>
                  <a:schemeClr val="bg1"/>
                </a:solidFill>
              </a:rPr>
              <a:t>18373528 </a:t>
            </a:r>
            <a:r>
              <a:rPr lang="zh-CN" altLang="en-US" b="1" dirty="0">
                <a:solidFill>
                  <a:schemeClr val="bg1"/>
                </a:solidFill>
              </a:rPr>
              <a:t>杨凌华</a:t>
            </a:r>
            <a:endParaRPr lang="en-US" altLang="zh-CN" b="1" dirty="0">
              <a:solidFill>
                <a:schemeClr val="bg1"/>
              </a:solidFill>
            </a:endParaRPr>
          </a:p>
          <a:p>
            <a:r>
              <a:rPr lang="en-US" altLang="zh-CN" b="1" dirty="0">
                <a:solidFill>
                  <a:schemeClr val="bg1"/>
                </a:solidFill>
              </a:rPr>
              <a:t>18231078 </a:t>
            </a:r>
            <a:r>
              <a:rPr lang="zh-CN" altLang="en-US" b="1" dirty="0">
                <a:solidFill>
                  <a:schemeClr val="bg1"/>
                </a:solidFill>
              </a:rPr>
              <a:t>倪施榕</a:t>
            </a:r>
          </a:p>
        </p:txBody>
      </p:sp>
      <p:sp>
        <p:nvSpPr>
          <p:cNvPr id="12" name="文本框 11"/>
          <p:cNvSpPr txBox="1"/>
          <p:nvPr/>
        </p:nvSpPr>
        <p:spPr>
          <a:xfrm>
            <a:off x="7916763" y="4312179"/>
            <a:ext cx="2016792" cy="368300"/>
          </a:xfrm>
          <a:prstGeom prst="rect">
            <a:avLst/>
          </a:prstGeom>
          <a:noFill/>
        </p:spPr>
        <p:txBody>
          <a:bodyPr wrap="square" rtlCol="0">
            <a:spAutoFit/>
          </a:bodyPr>
          <a:lstStyle/>
          <a:p>
            <a:endParaRPr b="1" dirty="0">
              <a:solidFill>
                <a:schemeClr val="bg1"/>
              </a:solidFill>
            </a:endParaRPr>
          </a:p>
        </p:txBody>
      </p:sp>
      <p:grpSp>
        <p:nvGrpSpPr>
          <p:cNvPr id="8" name="组合 7"/>
          <p:cNvGrpSpPr/>
          <p:nvPr/>
        </p:nvGrpSpPr>
        <p:grpSpPr>
          <a:xfrm>
            <a:off x="4688155" y="5875923"/>
            <a:ext cx="342764" cy="342764"/>
            <a:chOff x="4688155" y="5875923"/>
            <a:chExt cx="342764" cy="342764"/>
          </a:xfrm>
        </p:grpSpPr>
        <p:sp>
          <p:nvSpPr>
            <p:cNvPr id="59" name="椭圆 58"/>
            <p:cNvSpPr/>
            <p:nvPr/>
          </p:nvSpPr>
          <p:spPr>
            <a:xfrm>
              <a:off x="4688155" y="5875923"/>
              <a:ext cx="342764" cy="342764"/>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4763028" y="5947390"/>
              <a:ext cx="193018" cy="199830"/>
              <a:chOff x="5753100" y="3041650"/>
              <a:chExt cx="682626" cy="771526"/>
            </a:xfrm>
            <a:solidFill>
              <a:schemeClr val="accent1"/>
            </a:solidFill>
          </p:grpSpPr>
          <p:sp>
            <p:nvSpPr>
              <p:cNvPr id="61" name="Oval 202"/>
              <p:cNvSpPr>
                <a:spLocks noChangeArrowheads="1"/>
              </p:cNvSpPr>
              <p:nvPr/>
            </p:nvSpPr>
            <p:spPr bwMode="auto">
              <a:xfrm>
                <a:off x="5908675" y="3041650"/>
                <a:ext cx="119063" cy="147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3"/>
              <p:cNvSpPr/>
              <p:nvPr/>
            </p:nvSpPr>
            <p:spPr bwMode="auto">
              <a:xfrm>
                <a:off x="6103938" y="3413125"/>
                <a:ext cx="46038" cy="84138"/>
              </a:xfrm>
              <a:custGeom>
                <a:avLst/>
                <a:gdLst>
                  <a:gd name="T0" fmla="*/ 2 w 12"/>
                  <a:gd name="T1" fmla="*/ 22 h 22"/>
                  <a:gd name="T2" fmla="*/ 10 w 12"/>
                  <a:gd name="T3" fmla="*/ 22 h 22"/>
                  <a:gd name="T4" fmla="*/ 12 w 12"/>
                  <a:gd name="T5" fmla="*/ 20 h 22"/>
                  <a:gd name="T6" fmla="*/ 12 w 12"/>
                  <a:gd name="T7" fmla="*/ 2 h 22"/>
                  <a:gd name="T8" fmla="*/ 10 w 12"/>
                  <a:gd name="T9" fmla="*/ 0 h 22"/>
                  <a:gd name="T10" fmla="*/ 2 w 12"/>
                  <a:gd name="T11" fmla="*/ 0 h 22"/>
                  <a:gd name="T12" fmla="*/ 0 w 12"/>
                  <a:gd name="T13" fmla="*/ 2 h 22"/>
                  <a:gd name="T14" fmla="*/ 0 w 12"/>
                  <a:gd name="T15" fmla="*/ 20 h 22"/>
                  <a:gd name="T16" fmla="*/ 2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2" y="22"/>
                    </a:moveTo>
                    <a:cubicBezTo>
                      <a:pt x="10" y="22"/>
                      <a:pt x="10" y="22"/>
                      <a:pt x="10" y="22"/>
                    </a:cubicBezTo>
                    <a:cubicBezTo>
                      <a:pt x="11" y="22"/>
                      <a:pt x="12" y="21"/>
                      <a:pt x="12" y="20"/>
                    </a:cubicBezTo>
                    <a:cubicBezTo>
                      <a:pt x="12" y="2"/>
                      <a:pt x="12" y="2"/>
                      <a:pt x="12" y="2"/>
                    </a:cubicBezTo>
                    <a:cubicBezTo>
                      <a:pt x="12" y="1"/>
                      <a:pt x="11" y="0"/>
                      <a:pt x="10" y="0"/>
                    </a:cubicBezTo>
                    <a:cubicBezTo>
                      <a:pt x="2" y="0"/>
                      <a:pt x="2" y="0"/>
                      <a:pt x="2" y="0"/>
                    </a:cubicBezTo>
                    <a:cubicBezTo>
                      <a:pt x="1" y="0"/>
                      <a:pt x="0" y="1"/>
                      <a:pt x="0" y="2"/>
                    </a:cubicBezTo>
                    <a:cubicBezTo>
                      <a:pt x="0" y="20"/>
                      <a:pt x="0" y="20"/>
                      <a:pt x="0" y="20"/>
                    </a:cubicBezTo>
                    <a:cubicBezTo>
                      <a:pt x="0" y="21"/>
                      <a:pt x="1" y="22"/>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04"/>
              <p:cNvSpPr/>
              <p:nvPr/>
            </p:nvSpPr>
            <p:spPr bwMode="auto">
              <a:xfrm>
                <a:off x="6313488" y="3413125"/>
                <a:ext cx="46038" cy="84138"/>
              </a:xfrm>
              <a:custGeom>
                <a:avLst/>
                <a:gdLst>
                  <a:gd name="T0" fmla="*/ 3 w 12"/>
                  <a:gd name="T1" fmla="*/ 22 h 22"/>
                  <a:gd name="T2" fmla="*/ 10 w 12"/>
                  <a:gd name="T3" fmla="*/ 22 h 22"/>
                  <a:gd name="T4" fmla="*/ 12 w 12"/>
                  <a:gd name="T5" fmla="*/ 20 h 22"/>
                  <a:gd name="T6" fmla="*/ 12 w 12"/>
                  <a:gd name="T7" fmla="*/ 2 h 22"/>
                  <a:gd name="T8" fmla="*/ 10 w 12"/>
                  <a:gd name="T9" fmla="*/ 0 h 22"/>
                  <a:gd name="T10" fmla="*/ 3 w 12"/>
                  <a:gd name="T11" fmla="*/ 0 h 22"/>
                  <a:gd name="T12" fmla="*/ 0 w 12"/>
                  <a:gd name="T13" fmla="*/ 2 h 22"/>
                  <a:gd name="T14" fmla="*/ 0 w 12"/>
                  <a:gd name="T15" fmla="*/ 20 h 22"/>
                  <a:gd name="T16" fmla="*/ 3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3" y="22"/>
                    </a:moveTo>
                    <a:cubicBezTo>
                      <a:pt x="10" y="22"/>
                      <a:pt x="10" y="22"/>
                      <a:pt x="10" y="22"/>
                    </a:cubicBezTo>
                    <a:cubicBezTo>
                      <a:pt x="12" y="22"/>
                      <a:pt x="12" y="21"/>
                      <a:pt x="12" y="20"/>
                    </a:cubicBezTo>
                    <a:cubicBezTo>
                      <a:pt x="12" y="2"/>
                      <a:pt x="12" y="2"/>
                      <a:pt x="12" y="2"/>
                    </a:cubicBezTo>
                    <a:cubicBezTo>
                      <a:pt x="12" y="1"/>
                      <a:pt x="12" y="0"/>
                      <a:pt x="10" y="0"/>
                    </a:cubicBezTo>
                    <a:cubicBezTo>
                      <a:pt x="3" y="0"/>
                      <a:pt x="3" y="0"/>
                      <a:pt x="3" y="0"/>
                    </a:cubicBezTo>
                    <a:cubicBezTo>
                      <a:pt x="1" y="0"/>
                      <a:pt x="0" y="1"/>
                      <a:pt x="0" y="2"/>
                    </a:cubicBezTo>
                    <a:cubicBezTo>
                      <a:pt x="0" y="20"/>
                      <a:pt x="0" y="20"/>
                      <a:pt x="0" y="20"/>
                    </a:cubicBezTo>
                    <a:cubicBezTo>
                      <a:pt x="0" y="21"/>
                      <a:pt x="1" y="22"/>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05"/>
              <p:cNvSpPr>
                <a:spLocks noEditPoints="1"/>
              </p:cNvSpPr>
              <p:nvPr/>
            </p:nvSpPr>
            <p:spPr bwMode="auto">
              <a:xfrm>
                <a:off x="6030913" y="3444875"/>
                <a:ext cx="404813" cy="360363"/>
              </a:xfrm>
              <a:custGeom>
                <a:avLst/>
                <a:gdLst>
                  <a:gd name="T0" fmla="*/ 94 w 106"/>
                  <a:gd name="T1" fmla="*/ 0 h 95"/>
                  <a:gd name="T2" fmla="*/ 91 w 106"/>
                  <a:gd name="T3" fmla="*/ 0 h 95"/>
                  <a:gd name="T4" fmla="*/ 91 w 106"/>
                  <a:gd name="T5" fmla="*/ 12 h 95"/>
                  <a:gd name="T6" fmla="*/ 84 w 106"/>
                  <a:gd name="T7" fmla="*/ 18 h 95"/>
                  <a:gd name="T8" fmla="*/ 77 w 106"/>
                  <a:gd name="T9" fmla="*/ 18 h 95"/>
                  <a:gd name="T10" fmla="*/ 70 w 106"/>
                  <a:gd name="T11" fmla="*/ 12 h 95"/>
                  <a:gd name="T12" fmla="*/ 70 w 106"/>
                  <a:gd name="T13" fmla="*/ 0 h 95"/>
                  <a:gd name="T14" fmla="*/ 36 w 106"/>
                  <a:gd name="T15" fmla="*/ 0 h 95"/>
                  <a:gd name="T16" fmla="*/ 36 w 106"/>
                  <a:gd name="T17" fmla="*/ 12 h 95"/>
                  <a:gd name="T18" fmla="*/ 29 w 106"/>
                  <a:gd name="T19" fmla="*/ 18 h 95"/>
                  <a:gd name="T20" fmla="*/ 21 w 106"/>
                  <a:gd name="T21" fmla="*/ 18 h 95"/>
                  <a:gd name="T22" fmla="*/ 15 w 106"/>
                  <a:gd name="T23" fmla="*/ 12 h 95"/>
                  <a:gd name="T24" fmla="*/ 15 w 106"/>
                  <a:gd name="T25" fmla="*/ 0 h 95"/>
                  <a:gd name="T26" fmla="*/ 12 w 106"/>
                  <a:gd name="T27" fmla="*/ 0 h 95"/>
                  <a:gd name="T28" fmla="*/ 0 w 106"/>
                  <a:gd name="T29" fmla="*/ 13 h 95"/>
                  <a:gd name="T30" fmla="*/ 0 w 106"/>
                  <a:gd name="T31" fmla="*/ 36 h 95"/>
                  <a:gd name="T32" fmla="*/ 0 w 106"/>
                  <a:gd name="T33" fmla="*/ 83 h 95"/>
                  <a:gd name="T34" fmla="*/ 12 w 106"/>
                  <a:gd name="T35" fmla="*/ 95 h 95"/>
                  <a:gd name="T36" fmla="*/ 94 w 106"/>
                  <a:gd name="T37" fmla="*/ 95 h 95"/>
                  <a:gd name="T38" fmla="*/ 106 w 106"/>
                  <a:gd name="T39" fmla="*/ 83 h 95"/>
                  <a:gd name="T40" fmla="*/ 106 w 106"/>
                  <a:gd name="T41" fmla="*/ 36 h 95"/>
                  <a:gd name="T42" fmla="*/ 106 w 106"/>
                  <a:gd name="T43" fmla="*/ 13 h 95"/>
                  <a:gd name="T44" fmla="*/ 94 w 106"/>
                  <a:gd name="T45" fmla="*/ 0 h 95"/>
                  <a:gd name="T46" fmla="*/ 98 w 106"/>
                  <a:gd name="T47" fmla="*/ 83 h 95"/>
                  <a:gd name="T48" fmla="*/ 94 w 106"/>
                  <a:gd name="T49" fmla="*/ 88 h 95"/>
                  <a:gd name="T50" fmla="*/ 12 w 106"/>
                  <a:gd name="T51" fmla="*/ 88 h 95"/>
                  <a:gd name="T52" fmla="*/ 8 w 106"/>
                  <a:gd name="T53" fmla="*/ 83 h 95"/>
                  <a:gd name="T54" fmla="*/ 8 w 106"/>
                  <a:gd name="T55" fmla="*/ 36 h 95"/>
                  <a:gd name="T56" fmla="*/ 98 w 106"/>
                  <a:gd name="T57" fmla="*/ 36 h 95"/>
                  <a:gd name="T58" fmla="*/ 98 w 106"/>
                  <a:gd name="T59"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 h="95">
                    <a:moveTo>
                      <a:pt x="94" y="0"/>
                    </a:moveTo>
                    <a:cubicBezTo>
                      <a:pt x="91" y="0"/>
                      <a:pt x="91" y="0"/>
                      <a:pt x="91" y="0"/>
                    </a:cubicBezTo>
                    <a:cubicBezTo>
                      <a:pt x="91" y="12"/>
                      <a:pt x="91" y="12"/>
                      <a:pt x="91" y="12"/>
                    </a:cubicBezTo>
                    <a:cubicBezTo>
                      <a:pt x="91" y="15"/>
                      <a:pt x="88" y="18"/>
                      <a:pt x="84" y="18"/>
                    </a:cubicBezTo>
                    <a:cubicBezTo>
                      <a:pt x="77" y="18"/>
                      <a:pt x="77" y="18"/>
                      <a:pt x="77" y="18"/>
                    </a:cubicBezTo>
                    <a:cubicBezTo>
                      <a:pt x="73" y="18"/>
                      <a:pt x="70" y="15"/>
                      <a:pt x="70" y="12"/>
                    </a:cubicBezTo>
                    <a:cubicBezTo>
                      <a:pt x="70" y="0"/>
                      <a:pt x="70" y="0"/>
                      <a:pt x="70" y="0"/>
                    </a:cubicBezTo>
                    <a:cubicBezTo>
                      <a:pt x="36" y="0"/>
                      <a:pt x="36" y="0"/>
                      <a:pt x="36" y="0"/>
                    </a:cubicBezTo>
                    <a:cubicBezTo>
                      <a:pt x="36" y="12"/>
                      <a:pt x="36" y="12"/>
                      <a:pt x="36" y="12"/>
                    </a:cubicBezTo>
                    <a:cubicBezTo>
                      <a:pt x="36" y="15"/>
                      <a:pt x="33" y="18"/>
                      <a:pt x="29" y="18"/>
                    </a:cubicBezTo>
                    <a:cubicBezTo>
                      <a:pt x="21" y="18"/>
                      <a:pt x="21" y="18"/>
                      <a:pt x="21" y="18"/>
                    </a:cubicBezTo>
                    <a:cubicBezTo>
                      <a:pt x="18" y="18"/>
                      <a:pt x="15" y="15"/>
                      <a:pt x="15" y="12"/>
                    </a:cubicBezTo>
                    <a:cubicBezTo>
                      <a:pt x="15" y="0"/>
                      <a:pt x="15" y="0"/>
                      <a:pt x="15" y="0"/>
                    </a:cubicBezTo>
                    <a:cubicBezTo>
                      <a:pt x="12" y="0"/>
                      <a:pt x="12" y="0"/>
                      <a:pt x="12" y="0"/>
                    </a:cubicBezTo>
                    <a:cubicBezTo>
                      <a:pt x="5" y="0"/>
                      <a:pt x="0" y="6"/>
                      <a:pt x="0" y="13"/>
                    </a:cubicBezTo>
                    <a:cubicBezTo>
                      <a:pt x="0" y="36"/>
                      <a:pt x="0" y="36"/>
                      <a:pt x="0" y="36"/>
                    </a:cubicBezTo>
                    <a:cubicBezTo>
                      <a:pt x="0" y="83"/>
                      <a:pt x="0" y="83"/>
                      <a:pt x="0" y="83"/>
                    </a:cubicBezTo>
                    <a:cubicBezTo>
                      <a:pt x="0" y="90"/>
                      <a:pt x="5" y="95"/>
                      <a:pt x="12" y="95"/>
                    </a:cubicBezTo>
                    <a:cubicBezTo>
                      <a:pt x="94" y="95"/>
                      <a:pt x="94" y="95"/>
                      <a:pt x="94" y="95"/>
                    </a:cubicBezTo>
                    <a:cubicBezTo>
                      <a:pt x="100" y="95"/>
                      <a:pt x="106" y="90"/>
                      <a:pt x="106" y="83"/>
                    </a:cubicBezTo>
                    <a:cubicBezTo>
                      <a:pt x="106" y="36"/>
                      <a:pt x="106" y="36"/>
                      <a:pt x="106" y="36"/>
                    </a:cubicBezTo>
                    <a:cubicBezTo>
                      <a:pt x="106" y="13"/>
                      <a:pt x="106" y="13"/>
                      <a:pt x="106" y="13"/>
                    </a:cubicBezTo>
                    <a:cubicBezTo>
                      <a:pt x="106" y="6"/>
                      <a:pt x="100" y="0"/>
                      <a:pt x="94" y="0"/>
                    </a:cubicBezTo>
                    <a:close/>
                    <a:moveTo>
                      <a:pt x="98" y="83"/>
                    </a:moveTo>
                    <a:cubicBezTo>
                      <a:pt x="98" y="86"/>
                      <a:pt x="96" y="88"/>
                      <a:pt x="94" y="88"/>
                    </a:cubicBezTo>
                    <a:cubicBezTo>
                      <a:pt x="12" y="88"/>
                      <a:pt x="12" y="88"/>
                      <a:pt x="12" y="88"/>
                    </a:cubicBezTo>
                    <a:cubicBezTo>
                      <a:pt x="10" y="88"/>
                      <a:pt x="8" y="86"/>
                      <a:pt x="8" y="83"/>
                    </a:cubicBezTo>
                    <a:cubicBezTo>
                      <a:pt x="8" y="36"/>
                      <a:pt x="8" y="36"/>
                      <a:pt x="8" y="36"/>
                    </a:cubicBezTo>
                    <a:cubicBezTo>
                      <a:pt x="98" y="36"/>
                      <a:pt x="98" y="36"/>
                      <a:pt x="98" y="36"/>
                    </a:cubicBezTo>
                    <a:lnTo>
                      <a:pt x="98"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Rectangle 206"/>
              <p:cNvSpPr>
                <a:spLocks noChangeArrowheads="1"/>
              </p:cNvSpPr>
              <p:nvPr/>
            </p:nvSpPr>
            <p:spPr bwMode="auto">
              <a:xfrm>
                <a:off x="6084888" y="3611563"/>
                <a:ext cx="793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 name="Rectangle 207"/>
              <p:cNvSpPr>
                <a:spLocks noChangeArrowheads="1"/>
              </p:cNvSpPr>
              <p:nvPr/>
            </p:nvSpPr>
            <p:spPr bwMode="auto">
              <a:xfrm>
                <a:off x="6191250" y="3611563"/>
                <a:ext cx="793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 name="Rectangle 208"/>
              <p:cNvSpPr>
                <a:spLocks noChangeArrowheads="1"/>
              </p:cNvSpPr>
              <p:nvPr/>
            </p:nvSpPr>
            <p:spPr bwMode="auto">
              <a:xfrm>
                <a:off x="6294438" y="3611563"/>
                <a:ext cx="793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 name="Rectangle 209"/>
              <p:cNvSpPr>
                <a:spLocks noChangeArrowheads="1"/>
              </p:cNvSpPr>
              <p:nvPr/>
            </p:nvSpPr>
            <p:spPr bwMode="auto">
              <a:xfrm>
                <a:off x="6084888" y="3663950"/>
                <a:ext cx="7937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Rectangle 210"/>
              <p:cNvSpPr>
                <a:spLocks noChangeArrowheads="1"/>
              </p:cNvSpPr>
              <p:nvPr/>
            </p:nvSpPr>
            <p:spPr bwMode="auto">
              <a:xfrm>
                <a:off x="6191250" y="3663950"/>
                <a:ext cx="7937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 name="Rectangle 211"/>
              <p:cNvSpPr>
                <a:spLocks noChangeArrowheads="1"/>
              </p:cNvSpPr>
              <p:nvPr/>
            </p:nvSpPr>
            <p:spPr bwMode="auto">
              <a:xfrm>
                <a:off x="6294438" y="3663950"/>
                <a:ext cx="7937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 name="Rectangle 212"/>
              <p:cNvSpPr>
                <a:spLocks noChangeArrowheads="1"/>
              </p:cNvSpPr>
              <p:nvPr/>
            </p:nvSpPr>
            <p:spPr bwMode="auto">
              <a:xfrm>
                <a:off x="6084888" y="3713163"/>
                <a:ext cx="7937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 name="Rectangle 213"/>
              <p:cNvSpPr>
                <a:spLocks noChangeArrowheads="1"/>
              </p:cNvSpPr>
              <p:nvPr/>
            </p:nvSpPr>
            <p:spPr bwMode="auto">
              <a:xfrm>
                <a:off x="6191250" y="3713163"/>
                <a:ext cx="7937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 name="Rectangle 214"/>
              <p:cNvSpPr>
                <a:spLocks noChangeArrowheads="1"/>
              </p:cNvSpPr>
              <p:nvPr/>
            </p:nvSpPr>
            <p:spPr bwMode="auto">
              <a:xfrm>
                <a:off x="6294438" y="3713163"/>
                <a:ext cx="7937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Rectangle 215"/>
              <p:cNvSpPr>
                <a:spLocks noChangeArrowheads="1"/>
              </p:cNvSpPr>
              <p:nvPr/>
            </p:nvSpPr>
            <p:spPr bwMode="auto">
              <a:xfrm>
                <a:off x="5965825" y="33988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 name="Freeform 216"/>
              <p:cNvSpPr>
                <a:spLocks noEditPoints="1"/>
              </p:cNvSpPr>
              <p:nvPr/>
            </p:nvSpPr>
            <p:spPr bwMode="auto">
              <a:xfrm>
                <a:off x="5753100" y="3208338"/>
                <a:ext cx="427038" cy="604838"/>
              </a:xfrm>
              <a:custGeom>
                <a:avLst/>
                <a:gdLst>
                  <a:gd name="T0" fmla="*/ 111 w 112"/>
                  <a:gd name="T1" fmla="*/ 23 h 159"/>
                  <a:gd name="T2" fmla="*/ 106 w 112"/>
                  <a:gd name="T3" fmla="*/ 19 h 159"/>
                  <a:gd name="T4" fmla="*/ 83 w 112"/>
                  <a:gd name="T5" fmla="*/ 2 h 159"/>
                  <a:gd name="T6" fmla="*/ 77 w 112"/>
                  <a:gd name="T7" fmla="*/ 0 h 159"/>
                  <a:gd name="T8" fmla="*/ 70 w 112"/>
                  <a:gd name="T9" fmla="*/ 0 h 159"/>
                  <a:gd name="T10" fmla="*/ 68 w 112"/>
                  <a:gd name="T11" fmla="*/ 10 h 159"/>
                  <a:gd name="T12" fmla="*/ 56 w 112"/>
                  <a:gd name="T13" fmla="*/ 50 h 159"/>
                  <a:gd name="T14" fmla="*/ 56 w 112"/>
                  <a:gd name="T15" fmla="*/ 51 h 159"/>
                  <a:gd name="T16" fmla="*/ 56 w 112"/>
                  <a:gd name="T17" fmla="*/ 50 h 159"/>
                  <a:gd name="T18" fmla="*/ 45 w 112"/>
                  <a:gd name="T19" fmla="*/ 10 h 159"/>
                  <a:gd name="T20" fmla="*/ 43 w 112"/>
                  <a:gd name="T21" fmla="*/ 0 h 159"/>
                  <a:gd name="T22" fmla="*/ 35 w 112"/>
                  <a:gd name="T23" fmla="*/ 0 h 159"/>
                  <a:gd name="T24" fmla="*/ 28 w 112"/>
                  <a:gd name="T25" fmla="*/ 4 h 159"/>
                  <a:gd name="T26" fmla="*/ 0 w 112"/>
                  <a:gd name="T27" fmla="*/ 44 h 159"/>
                  <a:gd name="T28" fmla="*/ 0 w 112"/>
                  <a:gd name="T29" fmla="*/ 44 h 159"/>
                  <a:gd name="T30" fmla="*/ 0 w 112"/>
                  <a:gd name="T31" fmla="*/ 45 h 159"/>
                  <a:gd name="T32" fmla="*/ 2 w 112"/>
                  <a:gd name="T33" fmla="*/ 48 h 159"/>
                  <a:gd name="T34" fmla="*/ 9 w 112"/>
                  <a:gd name="T35" fmla="*/ 61 h 159"/>
                  <a:gd name="T36" fmla="*/ 29 w 112"/>
                  <a:gd name="T37" fmla="*/ 72 h 159"/>
                  <a:gd name="T38" fmla="*/ 29 w 112"/>
                  <a:gd name="T39" fmla="*/ 84 h 159"/>
                  <a:gd name="T40" fmla="*/ 34 w 112"/>
                  <a:gd name="T41" fmla="*/ 159 h 159"/>
                  <a:gd name="T42" fmla="*/ 55 w 112"/>
                  <a:gd name="T43" fmla="*/ 84 h 159"/>
                  <a:gd name="T44" fmla="*/ 60 w 112"/>
                  <a:gd name="T45" fmla="*/ 159 h 159"/>
                  <a:gd name="T46" fmla="*/ 67 w 112"/>
                  <a:gd name="T47" fmla="*/ 145 h 159"/>
                  <a:gd name="T48" fmla="*/ 76 w 112"/>
                  <a:gd name="T49" fmla="*/ 59 h 159"/>
                  <a:gd name="T50" fmla="*/ 110 w 112"/>
                  <a:gd name="T51" fmla="*/ 41 h 159"/>
                  <a:gd name="T52" fmla="*/ 112 w 112"/>
                  <a:gd name="T53" fmla="*/ 24 h 159"/>
                  <a:gd name="T54" fmla="*/ 27 w 112"/>
                  <a:gd name="T55" fmla="*/ 51 h 159"/>
                  <a:gd name="T56" fmla="*/ 21 w 112"/>
                  <a:gd name="T57" fmla="*/ 40 h 159"/>
                  <a:gd name="T58" fmla="*/ 30 w 112"/>
                  <a:gd name="T59" fmla="*/ 55 h 159"/>
                  <a:gd name="T60" fmla="*/ 68 w 112"/>
                  <a:gd name="T61" fmla="*/ 39 h 159"/>
                  <a:gd name="T62" fmla="*/ 82 w 112"/>
                  <a:gd name="T63" fmla="*/ 25 h 159"/>
                  <a:gd name="T64" fmla="*/ 88 w 112"/>
                  <a:gd name="T6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59">
                    <a:moveTo>
                      <a:pt x="112" y="24"/>
                    </a:moveTo>
                    <a:cubicBezTo>
                      <a:pt x="111" y="23"/>
                      <a:pt x="111" y="23"/>
                      <a:pt x="111" y="23"/>
                    </a:cubicBezTo>
                    <a:cubicBezTo>
                      <a:pt x="110" y="22"/>
                      <a:pt x="110" y="22"/>
                      <a:pt x="110" y="22"/>
                    </a:cubicBezTo>
                    <a:cubicBezTo>
                      <a:pt x="106" y="19"/>
                      <a:pt x="106" y="19"/>
                      <a:pt x="106" y="19"/>
                    </a:cubicBezTo>
                    <a:cubicBezTo>
                      <a:pt x="98" y="13"/>
                      <a:pt x="98" y="13"/>
                      <a:pt x="98" y="13"/>
                    </a:cubicBezTo>
                    <a:cubicBezTo>
                      <a:pt x="83" y="2"/>
                      <a:pt x="83" y="2"/>
                      <a:pt x="83" y="2"/>
                    </a:cubicBezTo>
                    <a:cubicBezTo>
                      <a:pt x="81" y="1"/>
                      <a:pt x="80" y="0"/>
                      <a:pt x="78" y="0"/>
                    </a:cubicBezTo>
                    <a:cubicBezTo>
                      <a:pt x="78" y="0"/>
                      <a:pt x="78" y="0"/>
                      <a:pt x="77" y="0"/>
                    </a:cubicBezTo>
                    <a:cubicBezTo>
                      <a:pt x="75" y="0"/>
                      <a:pt x="72" y="0"/>
                      <a:pt x="70" y="0"/>
                    </a:cubicBezTo>
                    <a:cubicBezTo>
                      <a:pt x="70" y="0"/>
                      <a:pt x="70" y="0"/>
                      <a:pt x="70" y="0"/>
                    </a:cubicBezTo>
                    <a:cubicBezTo>
                      <a:pt x="76" y="5"/>
                      <a:pt x="76" y="5"/>
                      <a:pt x="76" y="5"/>
                    </a:cubicBezTo>
                    <a:cubicBezTo>
                      <a:pt x="68" y="10"/>
                      <a:pt x="68" y="10"/>
                      <a:pt x="68" y="10"/>
                    </a:cubicBezTo>
                    <a:cubicBezTo>
                      <a:pt x="72" y="16"/>
                      <a:pt x="72" y="16"/>
                      <a:pt x="72" y="16"/>
                    </a:cubicBezTo>
                    <a:cubicBezTo>
                      <a:pt x="56" y="50"/>
                      <a:pt x="56" y="50"/>
                      <a:pt x="56" y="50"/>
                    </a:cubicBezTo>
                    <a:cubicBezTo>
                      <a:pt x="57" y="51"/>
                      <a:pt x="57" y="51"/>
                      <a:pt x="57" y="51"/>
                    </a:cubicBezTo>
                    <a:cubicBezTo>
                      <a:pt x="56" y="51"/>
                      <a:pt x="56" y="51"/>
                      <a:pt x="56" y="51"/>
                    </a:cubicBezTo>
                    <a:cubicBezTo>
                      <a:pt x="56" y="51"/>
                      <a:pt x="56" y="51"/>
                      <a:pt x="56" y="51"/>
                    </a:cubicBezTo>
                    <a:cubicBezTo>
                      <a:pt x="56" y="50"/>
                      <a:pt x="56" y="50"/>
                      <a:pt x="56" y="50"/>
                    </a:cubicBezTo>
                    <a:cubicBezTo>
                      <a:pt x="41" y="16"/>
                      <a:pt x="41" y="16"/>
                      <a:pt x="41" y="16"/>
                    </a:cubicBezTo>
                    <a:cubicBezTo>
                      <a:pt x="45" y="10"/>
                      <a:pt x="45" y="10"/>
                      <a:pt x="45" y="10"/>
                    </a:cubicBezTo>
                    <a:cubicBezTo>
                      <a:pt x="36" y="5"/>
                      <a:pt x="36" y="5"/>
                      <a:pt x="36" y="5"/>
                    </a:cubicBezTo>
                    <a:cubicBezTo>
                      <a:pt x="43" y="0"/>
                      <a:pt x="43" y="0"/>
                      <a:pt x="43" y="0"/>
                    </a:cubicBezTo>
                    <a:cubicBezTo>
                      <a:pt x="43" y="0"/>
                      <a:pt x="43" y="0"/>
                      <a:pt x="43" y="0"/>
                    </a:cubicBezTo>
                    <a:cubicBezTo>
                      <a:pt x="41" y="0"/>
                      <a:pt x="38" y="0"/>
                      <a:pt x="35" y="0"/>
                    </a:cubicBezTo>
                    <a:cubicBezTo>
                      <a:pt x="35" y="0"/>
                      <a:pt x="35" y="0"/>
                      <a:pt x="35" y="0"/>
                    </a:cubicBezTo>
                    <a:cubicBezTo>
                      <a:pt x="32" y="1"/>
                      <a:pt x="30" y="2"/>
                      <a:pt x="28" y="4"/>
                    </a:cubicBezTo>
                    <a:cubicBezTo>
                      <a:pt x="1" y="32"/>
                      <a:pt x="1" y="32"/>
                      <a:pt x="1" y="32"/>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1" y="46"/>
                      <a:pt x="1" y="46"/>
                      <a:pt x="1" y="46"/>
                    </a:cubicBezTo>
                    <a:cubicBezTo>
                      <a:pt x="2" y="48"/>
                      <a:pt x="2" y="48"/>
                      <a:pt x="2" y="48"/>
                    </a:cubicBezTo>
                    <a:cubicBezTo>
                      <a:pt x="4" y="52"/>
                      <a:pt x="4" y="52"/>
                      <a:pt x="4" y="52"/>
                    </a:cubicBezTo>
                    <a:cubicBezTo>
                      <a:pt x="9" y="61"/>
                      <a:pt x="9" y="61"/>
                      <a:pt x="9" y="61"/>
                    </a:cubicBezTo>
                    <a:cubicBezTo>
                      <a:pt x="18" y="78"/>
                      <a:pt x="18" y="78"/>
                      <a:pt x="18" y="78"/>
                    </a:cubicBezTo>
                    <a:cubicBezTo>
                      <a:pt x="22" y="76"/>
                      <a:pt x="26" y="74"/>
                      <a:pt x="29" y="72"/>
                    </a:cubicBezTo>
                    <a:cubicBezTo>
                      <a:pt x="29" y="76"/>
                      <a:pt x="29" y="80"/>
                      <a:pt x="29" y="83"/>
                    </a:cubicBezTo>
                    <a:cubicBezTo>
                      <a:pt x="29" y="83"/>
                      <a:pt x="29" y="84"/>
                      <a:pt x="29" y="84"/>
                    </a:cubicBezTo>
                    <a:cubicBezTo>
                      <a:pt x="30" y="84"/>
                      <a:pt x="31" y="84"/>
                      <a:pt x="31" y="84"/>
                    </a:cubicBezTo>
                    <a:cubicBezTo>
                      <a:pt x="34" y="159"/>
                      <a:pt x="34" y="159"/>
                      <a:pt x="34" y="159"/>
                    </a:cubicBezTo>
                    <a:cubicBezTo>
                      <a:pt x="55" y="159"/>
                      <a:pt x="55" y="159"/>
                      <a:pt x="55" y="159"/>
                    </a:cubicBezTo>
                    <a:cubicBezTo>
                      <a:pt x="56" y="137"/>
                      <a:pt x="56" y="99"/>
                      <a:pt x="55" y="84"/>
                    </a:cubicBezTo>
                    <a:cubicBezTo>
                      <a:pt x="56" y="84"/>
                      <a:pt x="57" y="84"/>
                      <a:pt x="58" y="84"/>
                    </a:cubicBezTo>
                    <a:cubicBezTo>
                      <a:pt x="60" y="159"/>
                      <a:pt x="60" y="159"/>
                      <a:pt x="60" y="159"/>
                    </a:cubicBezTo>
                    <a:cubicBezTo>
                      <a:pt x="74" y="159"/>
                      <a:pt x="74" y="159"/>
                      <a:pt x="74" y="159"/>
                    </a:cubicBezTo>
                    <a:cubicBezTo>
                      <a:pt x="70" y="156"/>
                      <a:pt x="67" y="151"/>
                      <a:pt x="67" y="145"/>
                    </a:cubicBezTo>
                    <a:cubicBezTo>
                      <a:pt x="67" y="75"/>
                      <a:pt x="67" y="75"/>
                      <a:pt x="67" y="75"/>
                    </a:cubicBezTo>
                    <a:cubicBezTo>
                      <a:pt x="67" y="68"/>
                      <a:pt x="71" y="62"/>
                      <a:pt x="76" y="59"/>
                    </a:cubicBezTo>
                    <a:cubicBezTo>
                      <a:pt x="77" y="60"/>
                      <a:pt x="78" y="61"/>
                      <a:pt x="78" y="62"/>
                    </a:cubicBezTo>
                    <a:cubicBezTo>
                      <a:pt x="110" y="41"/>
                      <a:pt x="110" y="41"/>
                      <a:pt x="110" y="41"/>
                    </a:cubicBezTo>
                    <a:cubicBezTo>
                      <a:pt x="111" y="40"/>
                      <a:pt x="111" y="40"/>
                      <a:pt x="111" y="40"/>
                    </a:cubicBezTo>
                    <a:lnTo>
                      <a:pt x="112" y="24"/>
                    </a:lnTo>
                    <a:close/>
                    <a:moveTo>
                      <a:pt x="30" y="55"/>
                    </a:moveTo>
                    <a:cubicBezTo>
                      <a:pt x="27" y="51"/>
                      <a:pt x="27" y="51"/>
                      <a:pt x="27" y="51"/>
                    </a:cubicBezTo>
                    <a:cubicBezTo>
                      <a:pt x="22" y="43"/>
                      <a:pt x="22" y="43"/>
                      <a:pt x="22" y="43"/>
                    </a:cubicBezTo>
                    <a:cubicBezTo>
                      <a:pt x="21" y="40"/>
                      <a:pt x="21" y="40"/>
                      <a:pt x="21" y="40"/>
                    </a:cubicBezTo>
                    <a:cubicBezTo>
                      <a:pt x="31" y="28"/>
                      <a:pt x="31" y="28"/>
                      <a:pt x="31" y="28"/>
                    </a:cubicBezTo>
                    <a:cubicBezTo>
                      <a:pt x="30" y="37"/>
                      <a:pt x="30" y="46"/>
                      <a:pt x="30" y="55"/>
                    </a:cubicBezTo>
                    <a:close/>
                    <a:moveTo>
                      <a:pt x="70" y="41"/>
                    </a:moveTo>
                    <a:cubicBezTo>
                      <a:pt x="68" y="39"/>
                      <a:pt x="68" y="39"/>
                      <a:pt x="68" y="39"/>
                    </a:cubicBezTo>
                    <a:cubicBezTo>
                      <a:pt x="82" y="30"/>
                      <a:pt x="82" y="30"/>
                      <a:pt x="82" y="30"/>
                    </a:cubicBezTo>
                    <a:cubicBezTo>
                      <a:pt x="82" y="28"/>
                      <a:pt x="82" y="27"/>
                      <a:pt x="82" y="25"/>
                    </a:cubicBezTo>
                    <a:cubicBezTo>
                      <a:pt x="86" y="28"/>
                      <a:pt x="86" y="28"/>
                      <a:pt x="86" y="28"/>
                    </a:cubicBezTo>
                    <a:cubicBezTo>
                      <a:pt x="88" y="30"/>
                      <a:pt x="88" y="30"/>
                      <a:pt x="88" y="30"/>
                    </a:cubicBezTo>
                    <a:lnTo>
                      <a:pt x="7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17"/>
              <p:cNvSpPr/>
              <p:nvPr/>
            </p:nvSpPr>
            <p:spPr bwMode="auto">
              <a:xfrm>
                <a:off x="5946775" y="3201988"/>
                <a:ext cx="42863" cy="44450"/>
              </a:xfrm>
              <a:custGeom>
                <a:avLst/>
                <a:gdLst>
                  <a:gd name="T0" fmla="*/ 22 w 27"/>
                  <a:gd name="T1" fmla="*/ 0 h 28"/>
                  <a:gd name="T2" fmla="*/ 27 w 27"/>
                  <a:gd name="T3" fmla="*/ 16 h 28"/>
                  <a:gd name="T4" fmla="*/ 12 w 27"/>
                  <a:gd name="T5" fmla="*/ 28 h 28"/>
                  <a:gd name="T6" fmla="*/ 0 w 27"/>
                  <a:gd name="T7" fmla="*/ 16 h 28"/>
                  <a:gd name="T8" fmla="*/ 5 w 27"/>
                  <a:gd name="T9" fmla="*/ 0 h 28"/>
                  <a:gd name="T10" fmla="*/ 22 w 27"/>
                  <a:gd name="T11" fmla="*/ 0 h 28"/>
                </a:gdLst>
                <a:ahLst/>
                <a:cxnLst>
                  <a:cxn ang="0">
                    <a:pos x="T0" y="T1"/>
                  </a:cxn>
                  <a:cxn ang="0">
                    <a:pos x="T2" y="T3"/>
                  </a:cxn>
                  <a:cxn ang="0">
                    <a:pos x="T4" y="T5"/>
                  </a:cxn>
                  <a:cxn ang="0">
                    <a:pos x="T6" y="T7"/>
                  </a:cxn>
                  <a:cxn ang="0">
                    <a:pos x="T8" y="T9"/>
                  </a:cxn>
                  <a:cxn ang="0">
                    <a:pos x="T10" y="T11"/>
                  </a:cxn>
                </a:cxnLst>
                <a:rect l="0" t="0" r="r" b="b"/>
                <a:pathLst>
                  <a:path w="27" h="28">
                    <a:moveTo>
                      <a:pt x="22" y="0"/>
                    </a:moveTo>
                    <a:lnTo>
                      <a:pt x="27" y="16"/>
                    </a:lnTo>
                    <a:lnTo>
                      <a:pt x="12" y="28"/>
                    </a:lnTo>
                    <a:lnTo>
                      <a:pt x="0" y="16"/>
                    </a:lnTo>
                    <a:lnTo>
                      <a:pt x="5" y="0"/>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18"/>
              <p:cNvSpPr/>
              <p:nvPr/>
            </p:nvSpPr>
            <p:spPr bwMode="auto">
              <a:xfrm>
                <a:off x="5946775" y="3232150"/>
                <a:ext cx="42863" cy="185738"/>
              </a:xfrm>
              <a:custGeom>
                <a:avLst/>
                <a:gdLst>
                  <a:gd name="T0" fmla="*/ 22 w 27"/>
                  <a:gd name="T1" fmla="*/ 0 h 117"/>
                  <a:gd name="T2" fmla="*/ 27 w 27"/>
                  <a:gd name="T3" fmla="*/ 105 h 117"/>
                  <a:gd name="T4" fmla="*/ 12 w 27"/>
                  <a:gd name="T5" fmla="*/ 117 h 117"/>
                  <a:gd name="T6" fmla="*/ 0 w 27"/>
                  <a:gd name="T7" fmla="*/ 105 h 117"/>
                  <a:gd name="T8" fmla="*/ 5 w 27"/>
                  <a:gd name="T9" fmla="*/ 0 h 117"/>
                  <a:gd name="T10" fmla="*/ 22 w 27"/>
                  <a:gd name="T11" fmla="*/ 0 h 117"/>
                </a:gdLst>
                <a:ahLst/>
                <a:cxnLst>
                  <a:cxn ang="0">
                    <a:pos x="T0" y="T1"/>
                  </a:cxn>
                  <a:cxn ang="0">
                    <a:pos x="T2" y="T3"/>
                  </a:cxn>
                  <a:cxn ang="0">
                    <a:pos x="T4" y="T5"/>
                  </a:cxn>
                  <a:cxn ang="0">
                    <a:pos x="T6" y="T7"/>
                  </a:cxn>
                  <a:cxn ang="0">
                    <a:pos x="T8" y="T9"/>
                  </a:cxn>
                  <a:cxn ang="0">
                    <a:pos x="T10" y="T11"/>
                  </a:cxn>
                </a:cxnLst>
                <a:rect l="0" t="0" r="r" b="b"/>
                <a:pathLst>
                  <a:path w="27" h="117">
                    <a:moveTo>
                      <a:pt x="22" y="0"/>
                    </a:moveTo>
                    <a:lnTo>
                      <a:pt x="27" y="105"/>
                    </a:lnTo>
                    <a:lnTo>
                      <a:pt x="12" y="117"/>
                    </a:lnTo>
                    <a:lnTo>
                      <a:pt x="0" y="105"/>
                    </a:lnTo>
                    <a:lnTo>
                      <a:pt x="5" y="0"/>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5" name="组合 14"/>
          <p:cNvGrpSpPr/>
          <p:nvPr/>
        </p:nvGrpSpPr>
        <p:grpSpPr>
          <a:xfrm>
            <a:off x="5306387" y="5875923"/>
            <a:ext cx="342764" cy="342764"/>
            <a:chOff x="5306387" y="5875923"/>
            <a:chExt cx="342764" cy="342764"/>
          </a:xfrm>
        </p:grpSpPr>
        <p:sp>
          <p:nvSpPr>
            <p:cNvPr id="51" name="椭圆 50"/>
            <p:cNvSpPr/>
            <p:nvPr/>
          </p:nvSpPr>
          <p:spPr>
            <a:xfrm>
              <a:off x="5306387" y="5875923"/>
              <a:ext cx="342764" cy="342764"/>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5370562" y="5961635"/>
              <a:ext cx="214413" cy="171339"/>
              <a:chOff x="5738813" y="3144838"/>
              <a:chExt cx="711200" cy="568325"/>
            </a:xfrm>
            <a:solidFill>
              <a:schemeClr val="accent1"/>
            </a:solidFill>
          </p:grpSpPr>
          <p:sp>
            <p:nvSpPr>
              <p:cNvPr id="52" name="Freeform 103"/>
              <p:cNvSpPr/>
              <p:nvPr/>
            </p:nvSpPr>
            <p:spPr bwMode="auto">
              <a:xfrm>
                <a:off x="5821363" y="3159126"/>
                <a:ext cx="533400" cy="371475"/>
              </a:xfrm>
              <a:custGeom>
                <a:avLst/>
                <a:gdLst>
                  <a:gd name="T0" fmla="*/ 22 w 336"/>
                  <a:gd name="T1" fmla="*/ 234 h 234"/>
                  <a:gd name="T2" fmla="*/ 0 w 336"/>
                  <a:gd name="T3" fmla="*/ 215 h 234"/>
                  <a:gd name="T4" fmla="*/ 135 w 336"/>
                  <a:gd name="T5" fmla="*/ 56 h 234"/>
                  <a:gd name="T6" fmla="*/ 216 w 336"/>
                  <a:gd name="T7" fmla="*/ 126 h 234"/>
                  <a:gd name="T8" fmla="*/ 312 w 336"/>
                  <a:gd name="T9" fmla="*/ 0 h 234"/>
                  <a:gd name="T10" fmla="*/ 336 w 336"/>
                  <a:gd name="T11" fmla="*/ 17 h 234"/>
                  <a:gd name="T12" fmla="*/ 219 w 336"/>
                  <a:gd name="T13" fmla="*/ 171 h 234"/>
                  <a:gd name="T14" fmla="*/ 137 w 336"/>
                  <a:gd name="T15" fmla="*/ 99 h 234"/>
                  <a:gd name="T16" fmla="*/ 22 w 336"/>
                  <a:gd name="T17" fmla="*/ 234 h 234"/>
                  <a:gd name="T18" fmla="*/ 22 w 336"/>
                  <a:gd name="T19"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234">
                    <a:moveTo>
                      <a:pt x="22" y="234"/>
                    </a:moveTo>
                    <a:lnTo>
                      <a:pt x="0" y="215"/>
                    </a:lnTo>
                    <a:lnTo>
                      <a:pt x="135" y="56"/>
                    </a:lnTo>
                    <a:lnTo>
                      <a:pt x="216" y="126"/>
                    </a:lnTo>
                    <a:lnTo>
                      <a:pt x="312" y="0"/>
                    </a:lnTo>
                    <a:lnTo>
                      <a:pt x="336" y="17"/>
                    </a:lnTo>
                    <a:lnTo>
                      <a:pt x="219" y="171"/>
                    </a:lnTo>
                    <a:lnTo>
                      <a:pt x="137" y="99"/>
                    </a:lnTo>
                    <a:lnTo>
                      <a:pt x="22" y="234"/>
                    </a:lnTo>
                    <a:lnTo>
                      <a:pt x="22" y="2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4"/>
              <p:cNvSpPr/>
              <p:nvPr/>
            </p:nvSpPr>
            <p:spPr bwMode="auto">
              <a:xfrm>
                <a:off x="6248401" y="3148013"/>
                <a:ext cx="117475" cy="119063"/>
              </a:xfrm>
              <a:custGeom>
                <a:avLst/>
                <a:gdLst>
                  <a:gd name="T0" fmla="*/ 0 w 74"/>
                  <a:gd name="T1" fmla="*/ 0 h 75"/>
                  <a:gd name="T2" fmla="*/ 74 w 74"/>
                  <a:gd name="T3" fmla="*/ 0 h 75"/>
                  <a:gd name="T4" fmla="*/ 74 w 74"/>
                  <a:gd name="T5" fmla="*/ 75 h 75"/>
                  <a:gd name="T6" fmla="*/ 0 w 74"/>
                  <a:gd name="T7" fmla="*/ 0 h 75"/>
                </a:gdLst>
                <a:ahLst/>
                <a:cxnLst>
                  <a:cxn ang="0">
                    <a:pos x="T0" y="T1"/>
                  </a:cxn>
                  <a:cxn ang="0">
                    <a:pos x="T2" y="T3"/>
                  </a:cxn>
                  <a:cxn ang="0">
                    <a:pos x="T4" y="T5"/>
                  </a:cxn>
                  <a:cxn ang="0">
                    <a:pos x="T6" y="T7"/>
                  </a:cxn>
                </a:cxnLst>
                <a:rect l="0" t="0" r="r" b="b"/>
                <a:pathLst>
                  <a:path w="74" h="75">
                    <a:moveTo>
                      <a:pt x="0" y="0"/>
                    </a:moveTo>
                    <a:lnTo>
                      <a:pt x="74" y="0"/>
                    </a:lnTo>
                    <a:lnTo>
                      <a:pt x="74" y="7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5"/>
              <p:cNvSpPr/>
              <p:nvPr/>
            </p:nvSpPr>
            <p:spPr bwMode="auto">
              <a:xfrm>
                <a:off x="5738813" y="3144838"/>
                <a:ext cx="711200" cy="568325"/>
              </a:xfrm>
              <a:custGeom>
                <a:avLst/>
                <a:gdLst>
                  <a:gd name="T0" fmla="*/ 448 w 448"/>
                  <a:gd name="T1" fmla="*/ 358 h 358"/>
                  <a:gd name="T2" fmla="*/ 0 w 448"/>
                  <a:gd name="T3" fmla="*/ 358 h 358"/>
                  <a:gd name="T4" fmla="*/ 0 w 448"/>
                  <a:gd name="T5" fmla="*/ 0 h 358"/>
                  <a:gd name="T6" fmla="*/ 26 w 448"/>
                  <a:gd name="T7" fmla="*/ 0 h 358"/>
                  <a:gd name="T8" fmla="*/ 26 w 448"/>
                  <a:gd name="T9" fmla="*/ 334 h 358"/>
                  <a:gd name="T10" fmla="*/ 448 w 448"/>
                  <a:gd name="T11" fmla="*/ 334 h 358"/>
                  <a:gd name="T12" fmla="*/ 448 w 448"/>
                  <a:gd name="T13" fmla="*/ 358 h 358"/>
                  <a:gd name="T14" fmla="*/ 448 w 448"/>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358">
                    <a:moveTo>
                      <a:pt x="448" y="358"/>
                    </a:moveTo>
                    <a:lnTo>
                      <a:pt x="0" y="358"/>
                    </a:lnTo>
                    <a:lnTo>
                      <a:pt x="0" y="0"/>
                    </a:lnTo>
                    <a:lnTo>
                      <a:pt x="26" y="0"/>
                    </a:lnTo>
                    <a:lnTo>
                      <a:pt x="26" y="334"/>
                    </a:lnTo>
                    <a:lnTo>
                      <a:pt x="448" y="334"/>
                    </a:lnTo>
                    <a:lnTo>
                      <a:pt x="448" y="358"/>
                    </a:lnTo>
                    <a:lnTo>
                      <a:pt x="448" y="3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Rectangle 106"/>
              <p:cNvSpPr>
                <a:spLocks noChangeArrowheads="1"/>
              </p:cNvSpPr>
              <p:nvPr/>
            </p:nvSpPr>
            <p:spPr bwMode="auto">
              <a:xfrm>
                <a:off x="5853113" y="3560763"/>
                <a:ext cx="79375"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107"/>
              <p:cNvSpPr>
                <a:spLocks noChangeArrowheads="1"/>
              </p:cNvSpPr>
              <p:nvPr/>
            </p:nvSpPr>
            <p:spPr bwMode="auto">
              <a:xfrm>
                <a:off x="5997576" y="3408363"/>
                <a:ext cx="79375" cy="27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Rectangle 108"/>
              <p:cNvSpPr>
                <a:spLocks noChangeArrowheads="1"/>
              </p:cNvSpPr>
              <p:nvPr/>
            </p:nvSpPr>
            <p:spPr bwMode="auto">
              <a:xfrm>
                <a:off x="6142038" y="3487738"/>
                <a:ext cx="793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Rectangle 109"/>
              <p:cNvSpPr>
                <a:spLocks noChangeArrowheads="1"/>
              </p:cNvSpPr>
              <p:nvPr/>
            </p:nvSpPr>
            <p:spPr bwMode="auto">
              <a:xfrm>
                <a:off x="6286501" y="3305176"/>
                <a:ext cx="79375" cy="377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16" name="组合 15"/>
          <p:cNvGrpSpPr/>
          <p:nvPr/>
        </p:nvGrpSpPr>
        <p:grpSpPr>
          <a:xfrm>
            <a:off x="5924618" y="5875923"/>
            <a:ext cx="342764" cy="342764"/>
            <a:chOff x="5924618" y="5875923"/>
            <a:chExt cx="342764" cy="342764"/>
          </a:xfrm>
        </p:grpSpPr>
        <p:sp>
          <p:nvSpPr>
            <p:cNvPr id="44" name="椭圆 43"/>
            <p:cNvSpPr/>
            <p:nvPr/>
          </p:nvSpPr>
          <p:spPr>
            <a:xfrm>
              <a:off x="5924618" y="5875923"/>
              <a:ext cx="342764" cy="342764"/>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999323" y="5949431"/>
              <a:ext cx="193355" cy="195748"/>
              <a:chOff x="5778500" y="3105150"/>
              <a:chExt cx="641350" cy="649288"/>
            </a:xfrm>
            <a:solidFill>
              <a:schemeClr val="accent1"/>
            </a:solidFill>
          </p:grpSpPr>
          <p:sp>
            <p:nvSpPr>
              <p:cNvPr id="45" name="Freeform 425"/>
              <p:cNvSpPr/>
              <p:nvPr/>
            </p:nvSpPr>
            <p:spPr bwMode="auto">
              <a:xfrm>
                <a:off x="5959475" y="3227388"/>
                <a:ext cx="217488" cy="438150"/>
              </a:xfrm>
              <a:custGeom>
                <a:avLst/>
                <a:gdLst>
                  <a:gd name="T0" fmla="*/ 36 w 137"/>
                  <a:gd name="T1" fmla="*/ 276 h 276"/>
                  <a:gd name="T2" fmla="*/ 101 w 137"/>
                  <a:gd name="T3" fmla="*/ 276 h 276"/>
                  <a:gd name="T4" fmla="*/ 101 w 137"/>
                  <a:gd name="T5" fmla="*/ 69 h 276"/>
                  <a:gd name="T6" fmla="*/ 137 w 137"/>
                  <a:gd name="T7" fmla="*/ 69 h 276"/>
                  <a:gd name="T8" fmla="*/ 67 w 137"/>
                  <a:gd name="T9" fmla="*/ 0 h 276"/>
                  <a:gd name="T10" fmla="*/ 0 w 137"/>
                  <a:gd name="T11" fmla="*/ 69 h 276"/>
                  <a:gd name="T12" fmla="*/ 36 w 137"/>
                  <a:gd name="T13" fmla="*/ 69 h 276"/>
                  <a:gd name="T14" fmla="*/ 36 w 137"/>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76">
                    <a:moveTo>
                      <a:pt x="36" y="276"/>
                    </a:moveTo>
                    <a:lnTo>
                      <a:pt x="101" y="276"/>
                    </a:lnTo>
                    <a:lnTo>
                      <a:pt x="101" y="69"/>
                    </a:lnTo>
                    <a:lnTo>
                      <a:pt x="137" y="69"/>
                    </a:lnTo>
                    <a:lnTo>
                      <a:pt x="67" y="0"/>
                    </a:lnTo>
                    <a:lnTo>
                      <a:pt x="0" y="69"/>
                    </a:lnTo>
                    <a:lnTo>
                      <a:pt x="36" y="69"/>
                    </a:lnTo>
                    <a:lnTo>
                      <a:pt x="36" y="2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26"/>
              <p:cNvSpPr/>
              <p:nvPr/>
            </p:nvSpPr>
            <p:spPr bwMode="auto">
              <a:xfrm>
                <a:off x="5783263" y="3398838"/>
                <a:ext cx="214313" cy="266700"/>
              </a:xfrm>
              <a:custGeom>
                <a:avLst/>
                <a:gdLst>
                  <a:gd name="T0" fmla="*/ 36 w 135"/>
                  <a:gd name="T1" fmla="*/ 168 h 168"/>
                  <a:gd name="T2" fmla="*/ 98 w 135"/>
                  <a:gd name="T3" fmla="*/ 168 h 168"/>
                  <a:gd name="T4" fmla="*/ 98 w 135"/>
                  <a:gd name="T5" fmla="*/ 70 h 168"/>
                  <a:gd name="T6" fmla="*/ 135 w 135"/>
                  <a:gd name="T7" fmla="*/ 70 h 168"/>
                  <a:gd name="T8" fmla="*/ 67 w 135"/>
                  <a:gd name="T9" fmla="*/ 0 h 168"/>
                  <a:gd name="T10" fmla="*/ 0 w 135"/>
                  <a:gd name="T11" fmla="*/ 70 h 168"/>
                  <a:gd name="T12" fmla="*/ 36 w 135"/>
                  <a:gd name="T13" fmla="*/ 70 h 168"/>
                  <a:gd name="T14" fmla="*/ 36 w 135"/>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68">
                    <a:moveTo>
                      <a:pt x="36" y="168"/>
                    </a:moveTo>
                    <a:lnTo>
                      <a:pt x="98" y="168"/>
                    </a:lnTo>
                    <a:lnTo>
                      <a:pt x="98" y="70"/>
                    </a:lnTo>
                    <a:lnTo>
                      <a:pt x="135" y="70"/>
                    </a:lnTo>
                    <a:lnTo>
                      <a:pt x="67" y="0"/>
                    </a:lnTo>
                    <a:lnTo>
                      <a:pt x="0" y="70"/>
                    </a:lnTo>
                    <a:lnTo>
                      <a:pt x="36" y="70"/>
                    </a:lnTo>
                    <a:lnTo>
                      <a:pt x="36"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Rectangle 427"/>
              <p:cNvSpPr>
                <a:spLocks noChangeArrowheads="1"/>
              </p:cNvSpPr>
              <p:nvPr/>
            </p:nvSpPr>
            <p:spPr bwMode="auto">
              <a:xfrm>
                <a:off x="5778500" y="3692525"/>
                <a:ext cx="641350"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 name="Oval 428"/>
              <p:cNvSpPr>
                <a:spLocks noChangeArrowheads="1"/>
              </p:cNvSpPr>
              <p:nvPr/>
            </p:nvSpPr>
            <p:spPr bwMode="auto">
              <a:xfrm>
                <a:off x="6248400" y="3105150"/>
                <a:ext cx="88900" cy="109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29"/>
              <p:cNvSpPr/>
              <p:nvPr/>
            </p:nvSpPr>
            <p:spPr bwMode="auto">
              <a:xfrm>
                <a:off x="6188075" y="3222625"/>
                <a:ext cx="206375" cy="442913"/>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6542850" y="5875923"/>
            <a:ext cx="342764" cy="342764"/>
            <a:chOff x="6542850" y="5875923"/>
            <a:chExt cx="342764" cy="342764"/>
          </a:xfrm>
        </p:grpSpPr>
        <p:sp>
          <p:nvSpPr>
            <p:cNvPr id="40" name="椭圆 39"/>
            <p:cNvSpPr/>
            <p:nvPr/>
          </p:nvSpPr>
          <p:spPr>
            <a:xfrm>
              <a:off x="6542850" y="5875923"/>
              <a:ext cx="342764" cy="342764"/>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6626221" y="5960251"/>
              <a:ext cx="200055" cy="198141"/>
              <a:chOff x="5767388" y="3098800"/>
              <a:chExt cx="663575" cy="657225"/>
            </a:xfrm>
            <a:solidFill>
              <a:schemeClr val="accent1"/>
            </a:solidFill>
          </p:grpSpPr>
          <p:sp>
            <p:nvSpPr>
              <p:cNvPr id="41" name="Freeform 253"/>
              <p:cNvSpPr>
                <a:spLocks noEditPoints="1"/>
              </p:cNvSpPr>
              <p:nvPr/>
            </p:nvSpPr>
            <p:spPr bwMode="auto">
              <a:xfrm>
                <a:off x="5767388" y="3098800"/>
                <a:ext cx="663575" cy="519113"/>
              </a:xfrm>
              <a:custGeom>
                <a:avLst/>
                <a:gdLst>
                  <a:gd name="T0" fmla="*/ 165 w 174"/>
                  <a:gd name="T1" fmla="*/ 0 h 136"/>
                  <a:gd name="T2" fmla="*/ 9 w 174"/>
                  <a:gd name="T3" fmla="*/ 0 h 136"/>
                  <a:gd name="T4" fmla="*/ 0 w 174"/>
                  <a:gd name="T5" fmla="*/ 9 h 136"/>
                  <a:gd name="T6" fmla="*/ 0 w 174"/>
                  <a:gd name="T7" fmla="*/ 128 h 136"/>
                  <a:gd name="T8" fmla="*/ 9 w 174"/>
                  <a:gd name="T9" fmla="*/ 136 h 136"/>
                  <a:gd name="T10" fmla="*/ 50 w 174"/>
                  <a:gd name="T11" fmla="*/ 136 h 136"/>
                  <a:gd name="T12" fmla="*/ 41 w 174"/>
                  <a:gd name="T13" fmla="*/ 121 h 136"/>
                  <a:gd name="T14" fmla="*/ 17 w 174"/>
                  <a:gd name="T15" fmla="*/ 121 h 136"/>
                  <a:gd name="T16" fmla="*/ 17 w 174"/>
                  <a:gd name="T17" fmla="*/ 16 h 136"/>
                  <a:gd name="T18" fmla="*/ 157 w 174"/>
                  <a:gd name="T19" fmla="*/ 16 h 136"/>
                  <a:gd name="T20" fmla="*/ 157 w 174"/>
                  <a:gd name="T21" fmla="*/ 121 h 136"/>
                  <a:gd name="T22" fmla="*/ 133 w 174"/>
                  <a:gd name="T23" fmla="*/ 121 h 136"/>
                  <a:gd name="T24" fmla="*/ 133 w 174"/>
                  <a:gd name="T25" fmla="*/ 127 h 136"/>
                  <a:gd name="T26" fmla="*/ 131 w 174"/>
                  <a:gd name="T27" fmla="*/ 136 h 136"/>
                  <a:gd name="T28" fmla="*/ 165 w 174"/>
                  <a:gd name="T29" fmla="*/ 136 h 136"/>
                  <a:gd name="T30" fmla="*/ 174 w 174"/>
                  <a:gd name="T31" fmla="*/ 128 h 136"/>
                  <a:gd name="T32" fmla="*/ 174 w 174"/>
                  <a:gd name="T33" fmla="*/ 9 h 136"/>
                  <a:gd name="T34" fmla="*/ 165 w 174"/>
                  <a:gd name="T35" fmla="*/ 0 h 136"/>
                  <a:gd name="T36" fmla="*/ 8 w 174"/>
                  <a:gd name="T37" fmla="*/ 74 h 136"/>
                  <a:gd name="T38" fmla="*/ 3 w 174"/>
                  <a:gd name="T39" fmla="*/ 68 h 136"/>
                  <a:gd name="T40" fmla="*/ 8 w 174"/>
                  <a:gd name="T41" fmla="*/ 63 h 136"/>
                  <a:gd name="T42" fmla="*/ 14 w 174"/>
                  <a:gd name="T43" fmla="*/ 68 h 136"/>
                  <a:gd name="T44" fmla="*/ 8 w 174"/>
                  <a:gd name="T45" fmla="*/ 7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6">
                    <a:moveTo>
                      <a:pt x="165" y="0"/>
                    </a:moveTo>
                    <a:cubicBezTo>
                      <a:pt x="9" y="0"/>
                      <a:pt x="9" y="0"/>
                      <a:pt x="9" y="0"/>
                    </a:cubicBezTo>
                    <a:cubicBezTo>
                      <a:pt x="4" y="0"/>
                      <a:pt x="0" y="4"/>
                      <a:pt x="0" y="9"/>
                    </a:cubicBezTo>
                    <a:cubicBezTo>
                      <a:pt x="0" y="128"/>
                      <a:pt x="0" y="128"/>
                      <a:pt x="0" y="128"/>
                    </a:cubicBezTo>
                    <a:cubicBezTo>
                      <a:pt x="0" y="132"/>
                      <a:pt x="4" y="136"/>
                      <a:pt x="9" y="136"/>
                    </a:cubicBezTo>
                    <a:cubicBezTo>
                      <a:pt x="50" y="136"/>
                      <a:pt x="50" y="136"/>
                      <a:pt x="50" y="136"/>
                    </a:cubicBezTo>
                    <a:cubicBezTo>
                      <a:pt x="46" y="131"/>
                      <a:pt x="43" y="126"/>
                      <a:pt x="41" y="121"/>
                    </a:cubicBezTo>
                    <a:cubicBezTo>
                      <a:pt x="17" y="121"/>
                      <a:pt x="17" y="121"/>
                      <a:pt x="17" y="121"/>
                    </a:cubicBezTo>
                    <a:cubicBezTo>
                      <a:pt x="17" y="16"/>
                      <a:pt x="17" y="16"/>
                      <a:pt x="17" y="16"/>
                    </a:cubicBezTo>
                    <a:cubicBezTo>
                      <a:pt x="157" y="16"/>
                      <a:pt x="157" y="16"/>
                      <a:pt x="157" y="16"/>
                    </a:cubicBezTo>
                    <a:cubicBezTo>
                      <a:pt x="157" y="121"/>
                      <a:pt x="157" y="121"/>
                      <a:pt x="157" y="121"/>
                    </a:cubicBezTo>
                    <a:cubicBezTo>
                      <a:pt x="133" y="121"/>
                      <a:pt x="133" y="121"/>
                      <a:pt x="133" y="121"/>
                    </a:cubicBezTo>
                    <a:cubicBezTo>
                      <a:pt x="133" y="127"/>
                      <a:pt x="133" y="127"/>
                      <a:pt x="133" y="127"/>
                    </a:cubicBezTo>
                    <a:cubicBezTo>
                      <a:pt x="133" y="130"/>
                      <a:pt x="132" y="133"/>
                      <a:pt x="131" y="136"/>
                    </a:cubicBezTo>
                    <a:cubicBezTo>
                      <a:pt x="165" y="136"/>
                      <a:pt x="165" y="136"/>
                      <a:pt x="165" y="136"/>
                    </a:cubicBezTo>
                    <a:cubicBezTo>
                      <a:pt x="170" y="136"/>
                      <a:pt x="174" y="132"/>
                      <a:pt x="174" y="128"/>
                    </a:cubicBezTo>
                    <a:cubicBezTo>
                      <a:pt x="174" y="9"/>
                      <a:pt x="174" y="9"/>
                      <a:pt x="174" y="9"/>
                    </a:cubicBezTo>
                    <a:cubicBezTo>
                      <a:pt x="174" y="4"/>
                      <a:pt x="170" y="0"/>
                      <a:pt x="165" y="0"/>
                    </a:cubicBezTo>
                    <a:close/>
                    <a:moveTo>
                      <a:pt x="8" y="74"/>
                    </a:moveTo>
                    <a:cubicBezTo>
                      <a:pt x="5" y="74"/>
                      <a:pt x="3" y="71"/>
                      <a:pt x="3" y="68"/>
                    </a:cubicBezTo>
                    <a:cubicBezTo>
                      <a:pt x="3" y="65"/>
                      <a:pt x="5" y="63"/>
                      <a:pt x="8" y="63"/>
                    </a:cubicBezTo>
                    <a:cubicBezTo>
                      <a:pt x="11" y="63"/>
                      <a:pt x="14" y="65"/>
                      <a:pt x="14" y="68"/>
                    </a:cubicBezTo>
                    <a:cubicBezTo>
                      <a:pt x="14" y="71"/>
                      <a:pt x="11" y="74"/>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54"/>
              <p:cNvSpPr/>
              <p:nvPr/>
            </p:nvSpPr>
            <p:spPr bwMode="auto">
              <a:xfrm>
                <a:off x="5913438" y="3235325"/>
                <a:ext cx="334963" cy="520700"/>
              </a:xfrm>
              <a:custGeom>
                <a:avLst/>
                <a:gdLst>
                  <a:gd name="T0" fmla="*/ 88 w 88"/>
                  <a:gd name="T1" fmla="*/ 72 h 136"/>
                  <a:gd name="T2" fmla="*/ 88 w 88"/>
                  <a:gd name="T3" fmla="*/ 69 h 136"/>
                  <a:gd name="T4" fmla="*/ 88 w 88"/>
                  <a:gd name="T5" fmla="*/ 47 h 136"/>
                  <a:gd name="T6" fmla="*/ 81 w 88"/>
                  <a:gd name="T7" fmla="*/ 40 h 136"/>
                  <a:gd name="T8" fmla="*/ 73 w 88"/>
                  <a:gd name="T9" fmla="*/ 47 h 136"/>
                  <a:gd name="T10" fmla="*/ 73 w 88"/>
                  <a:gd name="T11" fmla="*/ 49 h 136"/>
                  <a:gd name="T12" fmla="*/ 72 w 88"/>
                  <a:gd name="T13" fmla="*/ 48 h 136"/>
                  <a:gd name="T14" fmla="*/ 72 w 88"/>
                  <a:gd name="T15" fmla="*/ 37 h 136"/>
                  <a:gd name="T16" fmla="*/ 64 w 88"/>
                  <a:gd name="T17" fmla="*/ 30 h 136"/>
                  <a:gd name="T18" fmla="*/ 57 w 88"/>
                  <a:gd name="T19" fmla="*/ 37 h 136"/>
                  <a:gd name="T20" fmla="*/ 57 w 88"/>
                  <a:gd name="T21" fmla="*/ 43 h 136"/>
                  <a:gd name="T22" fmla="*/ 55 w 88"/>
                  <a:gd name="T23" fmla="*/ 43 h 136"/>
                  <a:gd name="T24" fmla="*/ 55 w 88"/>
                  <a:gd name="T25" fmla="*/ 31 h 136"/>
                  <a:gd name="T26" fmla="*/ 48 w 88"/>
                  <a:gd name="T27" fmla="*/ 24 h 136"/>
                  <a:gd name="T28" fmla="*/ 40 w 88"/>
                  <a:gd name="T29" fmla="*/ 31 h 136"/>
                  <a:gd name="T30" fmla="*/ 40 w 88"/>
                  <a:gd name="T31" fmla="*/ 40 h 136"/>
                  <a:gd name="T32" fmla="*/ 38 w 88"/>
                  <a:gd name="T33" fmla="*/ 41 h 136"/>
                  <a:gd name="T34" fmla="*/ 38 w 88"/>
                  <a:gd name="T35" fmla="*/ 7 h 136"/>
                  <a:gd name="T36" fmla="*/ 31 w 88"/>
                  <a:gd name="T37" fmla="*/ 0 h 136"/>
                  <a:gd name="T38" fmla="*/ 24 w 88"/>
                  <a:gd name="T39" fmla="*/ 7 h 136"/>
                  <a:gd name="T40" fmla="*/ 24 w 88"/>
                  <a:gd name="T41" fmla="*/ 67 h 136"/>
                  <a:gd name="T42" fmla="*/ 22 w 88"/>
                  <a:gd name="T43" fmla="*/ 56 h 136"/>
                  <a:gd name="T44" fmla="*/ 8 w 88"/>
                  <a:gd name="T45" fmla="*/ 40 h 136"/>
                  <a:gd name="T46" fmla="*/ 1 w 88"/>
                  <a:gd name="T47" fmla="*/ 46 h 136"/>
                  <a:gd name="T48" fmla="*/ 8 w 88"/>
                  <a:gd name="T49" fmla="*/ 73 h 136"/>
                  <a:gd name="T50" fmla="*/ 20 w 88"/>
                  <a:gd name="T51" fmla="*/ 98 h 136"/>
                  <a:gd name="T52" fmla="*/ 22 w 88"/>
                  <a:gd name="T53" fmla="*/ 101 h 136"/>
                  <a:gd name="T54" fmla="*/ 32 w 88"/>
                  <a:gd name="T55" fmla="*/ 111 h 136"/>
                  <a:gd name="T56" fmla="*/ 32 w 88"/>
                  <a:gd name="T57" fmla="*/ 136 h 136"/>
                  <a:gd name="T58" fmla="*/ 81 w 88"/>
                  <a:gd name="T59" fmla="*/ 136 h 136"/>
                  <a:gd name="T60" fmla="*/ 81 w 88"/>
                  <a:gd name="T61" fmla="*/ 110 h 136"/>
                  <a:gd name="T62" fmla="*/ 87 w 88"/>
                  <a:gd name="T63" fmla="*/ 91 h 136"/>
                  <a:gd name="T64" fmla="*/ 88 w 88"/>
                  <a:gd name="T65" fmla="*/ 72 h 136"/>
                  <a:gd name="T66" fmla="*/ 88 w 88"/>
                  <a:gd name="T67" fmla="*/ 72 h 136"/>
                  <a:gd name="T68" fmla="*/ 88 w 88"/>
                  <a:gd name="T69" fmla="*/ 7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36">
                    <a:moveTo>
                      <a:pt x="88" y="72"/>
                    </a:moveTo>
                    <a:cubicBezTo>
                      <a:pt x="88" y="71"/>
                      <a:pt x="88" y="70"/>
                      <a:pt x="88" y="69"/>
                    </a:cubicBezTo>
                    <a:cubicBezTo>
                      <a:pt x="88" y="47"/>
                      <a:pt x="88" y="47"/>
                      <a:pt x="88" y="47"/>
                    </a:cubicBezTo>
                    <a:cubicBezTo>
                      <a:pt x="88" y="43"/>
                      <a:pt x="85" y="40"/>
                      <a:pt x="81" y="40"/>
                    </a:cubicBezTo>
                    <a:cubicBezTo>
                      <a:pt x="77" y="40"/>
                      <a:pt x="73" y="43"/>
                      <a:pt x="73" y="47"/>
                    </a:cubicBezTo>
                    <a:cubicBezTo>
                      <a:pt x="73" y="49"/>
                      <a:pt x="73" y="49"/>
                      <a:pt x="73" y="49"/>
                    </a:cubicBezTo>
                    <a:cubicBezTo>
                      <a:pt x="73" y="49"/>
                      <a:pt x="72" y="48"/>
                      <a:pt x="72" y="48"/>
                    </a:cubicBezTo>
                    <a:cubicBezTo>
                      <a:pt x="72" y="37"/>
                      <a:pt x="72" y="37"/>
                      <a:pt x="72" y="37"/>
                    </a:cubicBezTo>
                    <a:cubicBezTo>
                      <a:pt x="72" y="33"/>
                      <a:pt x="68" y="30"/>
                      <a:pt x="64" y="30"/>
                    </a:cubicBezTo>
                    <a:cubicBezTo>
                      <a:pt x="60" y="30"/>
                      <a:pt x="57" y="33"/>
                      <a:pt x="57" y="37"/>
                    </a:cubicBezTo>
                    <a:cubicBezTo>
                      <a:pt x="57" y="43"/>
                      <a:pt x="57" y="43"/>
                      <a:pt x="57" y="43"/>
                    </a:cubicBezTo>
                    <a:cubicBezTo>
                      <a:pt x="56" y="43"/>
                      <a:pt x="56" y="43"/>
                      <a:pt x="55" y="43"/>
                    </a:cubicBezTo>
                    <a:cubicBezTo>
                      <a:pt x="55" y="31"/>
                      <a:pt x="55" y="31"/>
                      <a:pt x="55" y="31"/>
                    </a:cubicBezTo>
                    <a:cubicBezTo>
                      <a:pt x="55" y="27"/>
                      <a:pt x="52" y="24"/>
                      <a:pt x="48" y="24"/>
                    </a:cubicBezTo>
                    <a:cubicBezTo>
                      <a:pt x="44" y="24"/>
                      <a:pt x="40" y="27"/>
                      <a:pt x="40" y="31"/>
                    </a:cubicBezTo>
                    <a:cubicBezTo>
                      <a:pt x="40" y="40"/>
                      <a:pt x="40" y="40"/>
                      <a:pt x="40" y="40"/>
                    </a:cubicBezTo>
                    <a:cubicBezTo>
                      <a:pt x="40" y="40"/>
                      <a:pt x="39" y="40"/>
                      <a:pt x="38" y="41"/>
                    </a:cubicBezTo>
                    <a:cubicBezTo>
                      <a:pt x="38" y="7"/>
                      <a:pt x="38" y="7"/>
                      <a:pt x="38" y="7"/>
                    </a:cubicBezTo>
                    <a:cubicBezTo>
                      <a:pt x="38" y="3"/>
                      <a:pt x="35" y="0"/>
                      <a:pt x="31" y="0"/>
                    </a:cubicBezTo>
                    <a:cubicBezTo>
                      <a:pt x="27" y="0"/>
                      <a:pt x="24" y="3"/>
                      <a:pt x="24" y="7"/>
                    </a:cubicBezTo>
                    <a:cubicBezTo>
                      <a:pt x="24" y="67"/>
                      <a:pt x="24" y="67"/>
                      <a:pt x="24" y="67"/>
                    </a:cubicBezTo>
                    <a:cubicBezTo>
                      <a:pt x="22" y="63"/>
                      <a:pt x="22" y="59"/>
                      <a:pt x="22" y="56"/>
                    </a:cubicBezTo>
                    <a:cubicBezTo>
                      <a:pt x="19" y="44"/>
                      <a:pt x="12" y="39"/>
                      <a:pt x="8" y="40"/>
                    </a:cubicBezTo>
                    <a:cubicBezTo>
                      <a:pt x="7" y="40"/>
                      <a:pt x="0" y="43"/>
                      <a:pt x="1" y="46"/>
                    </a:cubicBezTo>
                    <a:cubicBezTo>
                      <a:pt x="2" y="48"/>
                      <a:pt x="7" y="60"/>
                      <a:pt x="8" y="73"/>
                    </a:cubicBezTo>
                    <a:cubicBezTo>
                      <a:pt x="8" y="82"/>
                      <a:pt x="14" y="91"/>
                      <a:pt x="20" y="98"/>
                    </a:cubicBezTo>
                    <a:cubicBezTo>
                      <a:pt x="20" y="99"/>
                      <a:pt x="21" y="100"/>
                      <a:pt x="22" y="101"/>
                    </a:cubicBezTo>
                    <a:cubicBezTo>
                      <a:pt x="32" y="111"/>
                      <a:pt x="32" y="111"/>
                      <a:pt x="32" y="111"/>
                    </a:cubicBezTo>
                    <a:cubicBezTo>
                      <a:pt x="32" y="136"/>
                      <a:pt x="32" y="136"/>
                      <a:pt x="32" y="136"/>
                    </a:cubicBezTo>
                    <a:cubicBezTo>
                      <a:pt x="81" y="136"/>
                      <a:pt x="81" y="136"/>
                      <a:pt x="81" y="136"/>
                    </a:cubicBezTo>
                    <a:cubicBezTo>
                      <a:pt x="81" y="110"/>
                      <a:pt x="81" y="110"/>
                      <a:pt x="81" y="110"/>
                    </a:cubicBezTo>
                    <a:cubicBezTo>
                      <a:pt x="85" y="104"/>
                      <a:pt x="87" y="97"/>
                      <a:pt x="87" y="91"/>
                    </a:cubicBezTo>
                    <a:cubicBezTo>
                      <a:pt x="88" y="85"/>
                      <a:pt x="88" y="78"/>
                      <a:pt x="88" y="72"/>
                    </a:cubicBezTo>
                    <a:cubicBezTo>
                      <a:pt x="88" y="72"/>
                      <a:pt x="88" y="72"/>
                      <a:pt x="88" y="72"/>
                    </a:cubicBezTo>
                    <a:cubicBezTo>
                      <a:pt x="88" y="72"/>
                      <a:pt x="88" y="72"/>
                      <a:pt x="88"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7161082" y="5875923"/>
            <a:ext cx="342764" cy="342764"/>
            <a:chOff x="7161082" y="5875923"/>
            <a:chExt cx="342764" cy="342764"/>
          </a:xfrm>
        </p:grpSpPr>
        <p:sp>
          <p:nvSpPr>
            <p:cNvPr id="22" name="椭圆 21"/>
            <p:cNvSpPr/>
            <p:nvPr/>
          </p:nvSpPr>
          <p:spPr>
            <a:xfrm>
              <a:off x="7161082" y="5875923"/>
              <a:ext cx="342764" cy="342764"/>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a:grpSpLocks noChangeAspect="1"/>
            </p:cNvGrpSpPr>
            <p:nvPr/>
          </p:nvGrpSpPr>
          <p:grpSpPr>
            <a:xfrm flipH="1">
              <a:off x="7229508" y="5947390"/>
              <a:ext cx="205911" cy="199830"/>
              <a:chOff x="5719763" y="3063875"/>
              <a:chExt cx="752475" cy="730250"/>
            </a:xfrm>
            <a:solidFill>
              <a:schemeClr val="accent1"/>
            </a:solidFill>
          </p:grpSpPr>
          <p:sp>
            <p:nvSpPr>
              <p:cNvPr id="23" name="Oval 154"/>
              <p:cNvSpPr>
                <a:spLocks noChangeArrowheads="1"/>
              </p:cNvSpPr>
              <p:nvPr/>
            </p:nvSpPr>
            <p:spPr bwMode="auto">
              <a:xfrm>
                <a:off x="6161088" y="3098800"/>
                <a:ext cx="95250" cy="1174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Rectangle 155"/>
              <p:cNvSpPr>
                <a:spLocks noChangeArrowheads="1"/>
              </p:cNvSpPr>
              <p:nvPr/>
            </p:nvSpPr>
            <p:spPr bwMode="auto">
              <a:xfrm>
                <a:off x="6210301" y="338772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Freeform 156"/>
              <p:cNvSpPr/>
              <p:nvPr/>
            </p:nvSpPr>
            <p:spPr bwMode="auto">
              <a:xfrm>
                <a:off x="6191251" y="3235325"/>
                <a:ext cx="33338" cy="33338"/>
              </a:xfrm>
              <a:custGeom>
                <a:avLst/>
                <a:gdLst>
                  <a:gd name="T0" fmla="*/ 17 w 21"/>
                  <a:gd name="T1" fmla="*/ 0 h 21"/>
                  <a:gd name="T2" fmla="*/ 21 w 21"/>
                  <a:gd name="T3" fmla="*/ 12 h 21"/>
                  <a:gd name="T4" fmla="*/ 12 w 21"/>
                  <a:gd name="T5" fmla="*/ 21 h 21"/>
                  <a:gd name="T6" fmla="*/ 0 w 21"/>
                  <a:gd name="T7" fmla="*/ 12 h 21"/>
                  <a:gd name="T8" fmla="*/ 5 w 21"/>
                  <a:gd name="T9" fmla="*/ 0 h 21"/>
                  <a:gd name="T10" fmla="*/ 17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7" y="0"/>
                    </a:moveTo>
                    <a:lnTo>
                      <a:pt x="21" y="12"/>
                    </a:lnTo>
                    <a:lnTo>
                      <a:pt x="12" y="21"/>
                    </a:lnTo>
                    <a:lnTo>
                      <a:pt x="0" y="12"/>
                    </a:lnTo>
                    <a:lnTo>
                      <a:pt x="5" y="0"/>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57"/>
              <p:cNvSpPr/>
              <p:nvPr/>
            </p:nvSpPr>
            <p:spPr bwMode="auto">
              <a:xfrm>
                <a:off x="6191251" y="3257550"/>
                <a:ext cx="33338" cy="141288"/>
              </a:xfrm>
              <a:custGeom>
                <a:avLst/>
                <a:gdLst>
                  <a:gd name="T0" fmla="*/ 19 w 21"/>
                  <a:gd name="T1" fmla="*/ 0 h 89"/>
                  <a:gd name="T2" fmla="*/ 21 w 21"/>
                  <a:gd name="T3" fmla="*/ 82 h 89"/>
                  <a:gd name="T4" fmla="*/ 12 w 21"/>
                  <a:gd name="T5" fmla="*/ 89 h 89"/>
                  <a:gd name="T6" fmla="*/ 0 w 21"/>
                  <a:gd name="T7" fmla="*/ 82 h 89"/>
                  <a:gd name="T8" fmla="*/ 5 w 21"/>
                  <a:gd name="T9" fmla="*/ 0 h 89"/>
                  <a:gd name="T10" fmla="*/ 19 w 21"/>
                  <a:gd name="T11" fmla="*/ 0 h 89"/>
                </a:gdLst>
                <a:ahLst/>
                <a:cxnLst>
                  <a:cxn ang="0">
                    <a:pos x="T0" y="T1"/>
                  </a:cxn>
                  <a:cxn ang="0">
                    <a:pos x="T2" y="T3"/>
                  </a:cxn>
                  <a:cxn ang="0">
                    <a:pos x="T4" y="T5"/>
                  </a:cxn>
                  <a:cxn ang="0">
                    <a:pos x="T6" y="T7"/>
                  </a:cxn>
                  <a:cxn ang="0">
                    <a:pos x="T8" y="T9"/>
                  </a:cxn>
                  <a:cxn ang="0">
                    <a:pos x="T10" y="T11"/>
                  </a:cxn>
                </a:cxnLst>
                <a:rect l="0" t="0" r="r" b="b"/>
                <a:pathLst>
                  <a:path w="21" h="89">
                    <a:moveTo>
                      <a:pt x="19" y="0"/>
                    </a:moveTo>
                    <a:lnTo>
                      <a:pt x="21" y="82"/>
                    </a:lnTo>
                    <a:lnTo>
                      <a:pt x="12" y="89"/>
                    </a:lnTo>
                    <a:lnTo>
                      <a:pt x="0" y="82"/>
                    </a:lnTo>
                    <a:lnTo>
                      <a:pt x="5" y="0"/>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Oval 158"/>
              <p:cNvSpPr>
                <a:spLocks noChangeArrowheads="1"/>
              </p:cNvSpPr>
              <p:nvPr/>
            </p:nvSpPr>
            <p:spPr bwMode="auto">
              <a:xfrm>
                <a:off x="5856288" y="3063875"/>
                <a:ext cx="111125" cy="1333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Rectangle 159"/>
              <p:cNvSpPr>
                <a:spLocks noChangeArrowheads="1"/>
              </p:cNvSpPr>
              <p:nvPr/>
            </p:nvSpPr>
            <p:spPr bwMode="auto">
              <a:xfrm>
                <a:off x="5913438" y="338772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Freeform 160"/>
              <p:cNvSpPr/>
              <p:nvPr/>
            </p:nvSpPr>
            <p:spPr bwMode="auto">
              <a:xfrm>
                <a:off x="5722938" y="3322638"/>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Rectangle 161"/>
              <p:cNvSpPr>
                <a:spLocks noChangeArrowheads="1"/>
              </p:cNvSpPr>
              <p:nvPr/>
            </p:nvSpPr>
            <p:spPr bwMode="auto">
              <a:xfrm>
                <a:off x="5913438" y="338772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162"/>
              <p:cNvSpPr/>
              <p:nvPr/>
            </p:nvSpPr>
            <p:spPr bwMode="auto">
              <a:xfrm>
                <a:off x="5894388" y="3205163"/>
                <a:ext cx="34925" cy="41275"/>
              </a:xfrm>
              <a:custGeom>
                <a:avLst/>
                <a:gdLst>
                  <a:gd name="T0" fmla="*/ 19 w 22"/>
                  <a:gd name="T1" fmla="*/ 0 h 26"/>
                  <a:gd name="T2" fmla="*/ 22 w 22"/>
                  <a:gd name="T3" fmla="*/ 16 h 26"/>
                  <a:gd name="T4" fmla="*/ 12 w 22"/>
                  <a:gd name="T5" fmla="*/ 26 h 26"/>
                  <a:gd name="T6" fmla="*/ 0 w 22"/>
                  <a:gd name="T7" fmla="*/ 16 h 26"/>
                  <a:gd name="T8" fmla="*/ 5 w 22"/>
                  <a:gd name="T9" fmla="*/ 0 h 26"/>
                  <a:gd name="T10" fmla="*/ 19 w 22"/>
                  <a:gd name="T11" fmla="*/ 0 h 26"/>
                </a:gdLst>
                <a:ahLst/>
                <a:cxnLst>
                  <a:cxn ang="0">
                    <a:pos x="T0" y="T1"/>
                  </a:cxn>
                  <a:cxn ang="0">
                    <a:pos x="T2" y="T3"/>
                  </a:cxn>
                  <a:cxn ang="0">
                    <a:pos x="T4" y="T5"/>
                  </a:cxn>
                  <a:cxn ang="0">
                    <a:pos x="T6" y="T7"/>
                  </a:cxn>
                  <a:cxn ang="0">
                    <a:pos x="T8" y="T9"/>
                  </a:cxn>
                  <a:cxn ang="0">
                    <a:pos x="T10" y="T11"/>
                  </a:cxn>
                </a:cxnLst>
                <a:rect l="0" t="0" r="r" b="b"/>
                <a:pathLst>
                  <a:path w="22" h="26">
                    <a:moveTo>
                      <a:pt x="19" y="0"/>
                    </a:moveTo>
                    <a:lnTo>
                      <a:pt x="22" y="16"/>
                    </a:lnTo>
                    <a:lnTo>
                      <a:pt x="12" y="26"/>
                    </a:lnTo>
                    <a:lnTo>
                      <a:pt x="0" y="16"/>
                    </a:lnTo>
                    <a:lnTo>
                      <a:pt x="5" y="0"/>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3"/>
              <p:cNvSpPr/>
              <p:nvPr/>
            </p:nvSpPr>
            <p:spPr bwMode="auto">
              <a:xfrm>
                <a:off x="5891213" y="3235325"/>
                <a:ext cx="41275" cy="166688"/>
              </a:xfrm>
              <a:custGeom>
                <a:avLst/>
                <a:gdLst>
                  <a:gd name="T0" fmla="*/ 21 w 26"/>
                  <a:gd name="T1" fmla="*/ 0 h 105"/>
                  <a:gd name="T2" fmla="*/ 26 w 26"/>
                  <a:gd name="T3" fmla="*/ 96 h 105"/>
                  <a:gd name="T4" fmla="*/ 14 w 26"/>
                  <a:gd name="T5" fmla="*/ 105 h 105"/>
                  <a:gd name="T6" fmla="*/ 0 w 26"/>
                  <a:gd name="T7" fmla="*/ 96 h 105"/>
                  <a:gd name="T8" fmla="*/ 4 w 26"/>
                  <a:gd name="T9" fmla="*/ 0 h 105"/>
                  <a:gd name="T10" fmla="*/ 21 w 26"/>
                  <a:gd name="T11" fmla="*/ 0 h 105"/>
                </a:gdLst>
                <a:ahLst/>
                <a:cxnLst>
                  <a:cxn ang="0">
                    <a:pos x="T0" y="T1"/>
                  </a:cxn>
                  <a:cxn ang="0">
                    <a:pos x="T2" y="T3"/>
                  </a:cxn>
                  <a:cxn ang="0">
                    <a:pos x="T4" y="T5"/>
                  </a:cxn>
                  <a:cxn ang="0">
                    <a:pos x="T6" y="T7"/>
                  </a:cxn>
                  <a:cxn ang="0">
                    <a:pos x="T8" y="T9"/>
                  </a:cxn>
                  <a:cxn ang="0">
                    <a:pos x="T10" y="T11"/>
                  </a:cxn>
                </a:cxnLst>
                <a:rect l="0" t="0" r="r" b="b"/>
                <a:pathLst>
                  <a:path w="26" h="105">
                    <a:moveTo>
                      <a:pt x="21" y="0"/>
                    </a:moveTo>
                    <a:lnTo>
                      <a:pt x="26" y="96"/>
                    </a:lnTo>
                    <a:lnTo>
                      <a:pt x="14" y="105"/>
                    </a:lnTo>
                    <a:lnTo>
                      <a:pt x="0" y="96"/>
                    </a:lnTo>
                    <a:lnTo>
                      <a:pt x="4" y="0"/>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64"/>
              <p:cNvSpPr>
                <a:spLocks noEditPoints="1"/>
              </p:cNvSpPr>
              <p:nvPr/>
            </p:nvSpPr>
            <p:spPr bwMode="auto">
              <a:xfrm>
                <a:off x="5719763" y="3211513"/>
                <a:ext cx="373063" cy="547688"/>
              </a:xfrm>
              <a:custGeom>
                <a:avLst/>
                <a:gdLst>
                  <a:gd name="T0" fmla="*/ 60 w 98"/>
                  <a:gd name="T1" fmla="*/ 74 h 144"/>
                  <a:gd name="T2" fmla="*/ 75 w 98"/>
                  <a:gd name="T3" fmla="*/ 57 h 144"/>
                  <a:gd name="T4" fmla="*/ 74 w 98"/>
                  <a:gd name="T5" fmla="*/ 36 h 144"/>
                  <a:gd name="T6" fmla="*/ 77 w 98"/>
                  <a:gd name="T7" fmla="*/ 40 h 144"/>
                  <a:gd name="T8" fmla="*/ 78 w 98"/>
                  <a:gd name="T9" fmla="*/ 57 h 144"/>
                  <a:gd name="T10" fmla="*/ 98 w 98"/>
                  <a:gd name="T11" fmla="*/ 57 h 144"/>
                  <a:gd name="T12" fmla="*/ 92 w 98"/>
                  <a:gd name="T13" fmla="*/ 31 h 144"/>
                  <a:gd name="T14" fmla="*/ 74 w 98"/>
                  <a:gd name="T15" fmla="*/ 4 h 144"/>
                  <a:gd name="T16" fmla="*/ 63 w 98"/>
                  <a:gd name="T17" fmla="*/ 0 h 144"/>
                  <a:gd name="T18" fmla="*/ 63 w 98"/>
                  <a:gd name="T19" fmla="*/ 0 h 144"/>
                  <a:gd name="T20" fmla="*/ 69 w 98"/>
                  <a:gd name="T21" fmla="*/ 5 h 144"/>
                  <a:gd name="T22" fmla="*/ 61 w 98"/>
                  <a:gd name="T23" fmla="*/ 9 h 144"/>
                  <a:gd name="T24" fmla="*/ 65 w 98"/>
                  <a:gd name="T25" fmla="*/ 15 h 144"/>
                  <a:gd name="T26" fmla="*/ 51 w 98"/>
                  <a:gd name="T27" fmla="*/ 46 h 144"/>
                  <a:gd name="T28" fmla="*/ 51 w 98"/>
                  <a:gd name="T29" fmla="*/ 46 h 144"/>
                  <a:gd name="T30" fmla="*/ 51 w 98"/>
                  <a:gd name="T31" fmla="*/ 46 h 144"/>
                  <a:gd name="T32" fmla="*/ 51 w 98"/>
                  <a:gd name="T33" fmla="*/ 46 h 144"/>
                  <a:gd name="T34" fmla="*/ 51 w 98"/>
                  <a:gd name="T35" fmla="*/ 46 h 144"/>
                  <a:gd name="T36" fmla="*/ 36 w 98"/>
                  <a:gd name="T37" fmla="*/ 15 h 144"/>
                  <a:gd name="T38" fmla="*/ 40 w 98"/>
                  <a:gd name="T39" fmla="*/ 9 h 144"/>
                  <a:gd name="T40" fmla="*/ 33 w 98"/>
                  <a:gd name="T41" fmla="*/ 5 h 144"/>
                  <a:gd name="T42" fmla="*/ 39 w 98"/>
                  <a:gd name="T43" fmla="*/ 0 h 144"/>
                  <a:gd name="T44" fmla="*/ 39 w 98"/>
                  <a:gd name="T45" fmla="*/ 0 h 144"/>
                  <a:gd name="T46" fmla="*/ 31 w 98"/>
                  <a:gd name="T47" fmla="*/ 0 h 144"/>
                  <a:gd name="T48" fmla="*/ 25 w 98"/>
                  <a:gd name="T49" fmla="*/ 3 h 144"/>
                  <a:gd name="T50" fmla="*/ 1 w 98"/>
                  <a:gd name="T51" fmla="*/ 29 h 144"/>
                  <a:gd name="T52" fmla="*/ 1 w 98"/>
                  <a:gd name="T53" fmla="*/ 29 h 144"/>
                  <a:gd name="T54" fmla="*/ 1 w 98"/>
                  <a:gd name="T55" fmla="*/ 30 h 144"/>
                  <a:gd name="T56" fmla="*/ 0 w 98"/>
                  <a:gd name="T57" fmla="*/ 40 h 144"/>
                  <a:gd name="T58" fmla="*/ 0 w 98"/>
                  <a:gd name="T59" fmla="*/ 41 h 144"/>
                  <a:gd name="T60" fmla="*/ 0 w 98"/>
                  <a:gd name="T61" fmla="*/ 42 h 144"/>
                  <a:gd name="T62" fmla="*/ 1 w 98"/>
                  <a:gd name="T63" fmla="*/ 44 h 144"/>
                  <a:gd name="T64" fmla="*/ 3 w 98"/>
                  <a:gd name="T65" fmla="*/ 48 h 144"/>
                  <a:gd name="T66" fmla="*/ 7 w 98"/>
                  <a:gd name="T67" fmla="*/ 55 h 144"/>
                  <a:gd name="T68" fmla="*/ 15 w 98"/>
                  <a:gd name="T69" fmla="*/ 71 h 144"/>
                  <a:gd name="T70" fmla="*/ 26 w 98"/>
                  <a:gd name="T71" fmla="*/ 65 h 144"/>
                  <a:gd name="T72" fmla="*/ 26 w 98"/>
                  <a:gd name="T73" fmla="*/ 75 h 144"/>
                  <a:gd name="T74" fmla="*/ 26 w 98"/>
                  <a:gd name="T75" fmla="*/ 76 h 144"/>
                  <a:gd name="T76" fmla="*/ 28 w 98"/>
                  <a:gd name="T77" fmla="*/ 76 h 144"/>
                  <a:gd name="T78" fmla="*/ 30 w 98"/>
                  <a:gd name="T79" fmla="*/ 144 h 144"/>
                  <a:gd name="T80" fmla="*/ 50 w 98"/>
                  <a:gd name="T81" fmla="*/ 144 h 144"/>
                  <a:gd name="T82" fmla="*/ 50 w 98"/>
                  <a:gd name="T83" fmla="*/ 76 h 144"/>
                  <a:gd name="T84" fmla="*/ 52 w 98"/>
                  <a:gd name="T85" fmla="*/ 76 h 144"/>
                  <a:gd name="T86" fmla="*/ 54 w 98"/>
                  <a:gd name="T87" fmla="*/ 144 h 144"/>
                  <a:gd name="T88" fmla="*/ 60 w 98"/>
                  <a:gd name="T89" fmla="*/ 144 h 144"/>
                  <a:gd name="T90" fmla="*/ 60 w 98"/>
                  <a:gd name="T91" fmla="*/ 74 h 144"/>
                  <a:gd name="T92" fmla="*/ 27 w 98"/>
                  <a:gd name="T93" fmla="*/ 50 h 144"/>
                  <a:gd name="T94" fmla="*/ 24 w 98"/>
                  <a:gd name="T95" fmla="*/ 46 h 144"/>
                  <a:gd name="T96" fmla="*/ 20 w 98"/>
                  <a:gd name="T97" fmla="*/ 39 h 144"/>
                  <a:gd name="T98" fmla="*/ 19 w 98"/>
                  <a:gd name="T99" fmla="*/ 36 h 144"/>
                  <a:gd name="T100" fmla="*/ 27 w 98"/>
                  <a:gd name="T101" fmla="*/ 26 h 144"/>
                  <a:gd name="T102" fmla="*/ 27 w 98"/>
                  <a:gd name="T103" fmla="*/ 5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144">
                    <a:moveTo>
                      <a:pt x="60" y="74"/>
                    </a:moveTo>
                    <a:cubicBezTo>
                      <a:pt x="60" y="66"/>
                      <a:pt x="66" y="58"/>
                      <a:pt x="75" y="57"/>
                    </a:cubicBezTo>
                    <a:cubicBezTo>
                      <a:pt x="75" y="50"/>
                      <a:pt x="75" y="43"/>
                      <a:pt x="74" y="36"/>
                    </a:cubicBezTo>
                    <a:cubicBezTo>
                      <a:pt x="77" y="40"/>
                      <a:pt x="77" y="40"/>
                      <a:pt x="77" y="40"/>
                    </a:cubicBezTo>
                    <a:cubicBezTo>
                      <a:pt x="78" y="41"/>
                      <a:pt x="78" y="49"/>
                      <a:pt x="78" y="57"/>
                    </a:cubicBezTo>
                    <a:cubicBezTo>
                      <a:pt x="98" y="57"/>
                      <a:pt x="98" y="57"/>
                      <a:pt x="98" y="57"/>
                    </a:cubicBezTo>
                    <a:cubicBezTo>
                      <a:pt x="98" y="50"/>
                      <a:pt x="98" y="43"/>
                      <a:pt x="92" y="31"/>
                    </a:cubicBezTo>
                    <a:cubicBezTo>
                      <a:pt x="74" y="4"/>
                      <a:pt x="74" y="4"/>
                      <a:pt x="74" y="4"/>
                    </a:cubicBezTo>
                    <a:cubicBezTo>
                      <a:pt x="71" y="0"/>
                      <a:pt x="64" y="0"/>
                      <a:pt x="63" y="0"/>
                    </a:cubicBezTo>
                    <a:cubicBezTo>
                      <a:pt x="63" y="0"/>
                      <a:pt x="63" y="0"/>
                      <a:pt x="63" y="0"/>
                    </a:cubicBezTo>
                    <a:cubicBezTo>
                      <a:pt x="69" y="5"/>
                      <a:pt x="69" y="5"/>
                      <a:pt x="69" y="5"/>
                    </a:cubicBezTo>
                    <a:cubicBezTo>
                      <a:pt x="61" y="9"/>
                      <a:pt x="61" y="9"/>
                      <a:pt x="61" y="9"/>
                    </a:cubicBezTo>
                    <a:cubicBezTo>
                      <a:pt x="65" y="15"/>
                      <a:pt x="65" y="15"/>
                      <a:pt x="65" y="15"/>
                    </a:cubicBezTo>
                    <a:cubicBezTo>
                      <a:pt x="51" y="46"/>
                      <a:pt x="51" y="46"/>
                      <a:pt x="51" y="46"/>
                    </a:cubicBezTo>
                    <a:cubicBezTo>
                      <a:pt x="51" y="46"/>
                      <a:pt x="51" y="46"/>
                      <a:pt x="51" y="46"/>
                    </a:cubicBezTo>
                    <a:cubicBezTo>
                      <a:pt x="51" y="46"/>
                      <a:pt x="51" y="46"/>
                      <a:pt x="51" y="46"/>
                    </a:cubicBezTo>
                    <a:cubicBezTo>
                      <a:pt x="51" y="46"/>
                      <a:pt x="51" y="46"/>
                      <a:pt x="51" y="46"/>
                    </a:cubicBezTo>
                    <a:cubicBezTo>
                      <a:pt x="51" y="46"/>
                      <a:pt x="51" y="46"/>
                      <a:pt x="51" y="46"/>
                    </a:cubicBezTo>
                    <a:cubicBezTo>
                      <a:pt x="36" y="15"/>
                      <a:pt x="36" y="15"/>
                      <a:pt x="36" y="15"/>
                    </a:cubicBezTo>
                    <a:cubicBezTo>
                      <a:pt x="40" y="9"/>
                      <a:pt x="40" y="9"/>
                      <a:pt x="40" y="9"/>
                    </a:cubicBezTo>
                    <a:cubicBezTo>
                      <a:pt x="33" y="5"/>
                      <a:pt x="33" y="5"/>
                      <a:pt x="33" y="5"/>
                    </a:cubicBezTo>
                    <a:cubicBezTo>
                      <a:pt x="39" y="0"/>
                      <a:pt x="39" y="0"/>
                      <a:pt x="39" y="0"/>
                    </a:cubicBezTo>
                    <a:cubicBezTo>
                      <a:pt x="39" y="0"/>
                      <a:pt x="39" y="0"/>
                      <a:pt x="39" y="0"/>
                    </a:cubicBezTo>
                    <a:cubicBezTo>
                      <a:pt x="36" y="0"/>
                      <a:pt x="31" y="0"/>
                      <a:pt x="31" y="0"/>
                    </a:cubicBezTo>
                    <a:cubicBezTo>
                      <a:pt x="29" y="1"/>
                      <a:pt x="27" y="2"/>
                      <a:pt x="25" y="3"/>
                    </a:cubicBezTo>
                    <a:cubicBezTo>
                      <a:pt x="1" y="29"/>
                      <a:pt x="1" y="29"/>
                      <a:pt x="1" y="29"/>
                    </a:cubicBezTo>
                    <a:cubicBezTo>
                      <a:pt x="1" y="29"/>
                      <a:pt x="1" y="29"/>
                      <a:pt x="1" y="29"/>
                    </a:cubicBezTo>
                    <a:cubicBezTo>
                      <a:pt x="1" y="30"/>
                      <a:pt x="1" y="30"/>
                      <a:pt x="1" y="30"/>
                    </a:cubicBezTo>
                    <a:cubicBezTo>
                      <a:pt x="1" y="31"/>
                      <a:pt x="0" y="40"/>
                      <a:pt x="0" y="40"/>
                    </a:cubicBezTo>
                    <a:cubicBezTo>
                      <a:pt x="0" y="41"/>
                      <a:pt x="0" y="41"/>
                      <a:pt x="0" y="41"/>
                    </a:cubicBezTo>
                    <a:cubicBezTo>
                      <a:pt x="0" y="42"/>
                      <a:pt x="0" y="42"/>
                      <a:pt x="0" y="42"/>
                    </a:cubicBezTo>
                    <a:cubicBezTo>
                      <a:pt x="1" y="44"/>
                      <a:pt x="1" y="44"/>
                      <a:pt x="1" y="44"/>
                    </a:cubicBezTo>
                    <a:cubicBezTo>
                      <a:pt x="3" y="48"/>
                      <a:pt x="3" y="48"/>
                      <a:pt x="3" y="48"/>
                    </a:cubicBezTo>
                    <a:cubicBezTo>
                      <a:pt x="7" y="55"/>
                      <a:pt x="7" y="55"/>
                      <a:pt x="7" y="55"/>
                    </a:cubicBezTo>
                    <a:cubicBezTo>
                      <a:pt x="15" y="71"/>
                      <a:pt x="15" y="71"/>
                      <a:pt x="15" y="71"/>
                    </a:cubicBezTo>
                    <a:cubicBezTo>
                      <a:pt x="19" y="69"/>
                      <a:pt x="23" y="67"/>
                      <a:pt x="26" y="65"/>
                    </a:cubicBezTo>
                    <a:cubicBezTo>
                      <a:pt x="26" y="69"/>
                      <a:pt x="26" y="72"/>
                      <a:pt x="26" y="75"/>
                    </a:cubicBezTo>
                    <a:cubicBezTo>
                      <a:pt x="26" y="76"/>
                      <a:pt x="26" y="76"/>
                      <a:pt x="26" y="76"/>
                    </a:cubicBezTo>
                    <a:cubicBezTo>
                      <a:pt x="27" y="76"/>
                      <a:pt x="27" y="76"/>
                      <a:pt x="28" y="76"/>
                    </a:cubicBezTo>
                    <a:cubicBezTo>
                      <a:pt x="30" y="144"/>
                      <a:pt x="30" y="144"/>
                      <a:pt x="30" y="144"/>
                    </a:cubicBezTo>
                    <a:cubicBezTo>
                      <a:pt x="50" y="144"/>
                      <a:pt x="50" y="144"/>
                      <a:pt x="50" y="144"/>
                    </a:cubicBezTo>
                    <a:cubicBezTo>
                      <a:pt x="50" y="124"/>
                      <a:pt x="50" y="89"/>
                      <a:pt x="50" y="76"/>
                    </a:cubicBezTo>
                    <a:cubicBezTo>
                      <a:pt x="50" y="76"/>
                      <a:pt x="51" y="76"/>
                      <a:pt x="52" y="76"/>
                    </a:cubicBezTo>
                    <a:cubicBezTo>
                      <a:pt x="54" y="144"/>
                      <a:pt x="54" y="144"/>
                      <a:pt x="54" y="144"/>
                    </a:cubicBezTo>
                    <a:cubicBezTo>
                      <a:pt x="60" y="144"/>
                      <a:pt x="60" y="144"/>
                      <a:pt x="60" y="144"/>
                    </a:cubicBezTo>
                    <a:lnTo>
                      <a:pt x="60" y="74"/>
                    </a:lnTo>
                    <a:close/>
                    <a:moveTo>
                      <a:pt x="27" y="50"/>
                    </a:moveTo>
                    <a:cubicBezTo>
                      <a:pt x="24" y="46"/>
                      <a:pt x="24" y="46"/>
                      <a:pt x="24" y="46"/>
                    </a:cubicBezTo>
                    <a:cubicBezTo>
                      <a:pt x="20" y="39"/>
                      <a:pt x="20" y="39"/>
                      <a:pt x="20" y="39"/>
                    </a:cubicBezTo>
                    <a:cubicBezTo>
                      <a:pt x="19" y="36"/>
                      <a:pt x="19" y="36"/>
                      <a:pt x="19" y="36"/>
                    </a:cubicBezTo>
                    <a:cubicBezTo>
                      <a:pt x="27" y="26"/>
                      <a:pt x="27" y="26"/>
                      <a:pt x="27" y="26"/>
                    </a:cubicBezTo>
                    <a:cubicBezTo>
                      <a:pt x="27" y="34"/>
                      <a:pt x="27" y="42"/>
                      <a:pt x="27"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65"/>
              <p:cNvSpPr/>
              <p:nvPr/>
            </p:nvSpPr>
            <p:spPr bwMode="auto">
              <a:xfrm>
                <a:off x="6099176" y="3230563"/>
                <a:ext cx="220663" cy="198438"/>
              </a:xfrm>
              <a:custGeom>
                <a:avLst/>
                <a:gdLst>
                  <a:gd name="T0" fmla="*/ 1 w 58"/>
                  <a:gd name="T1" fmla="*/ 52 h 52"/>
                  <a:gd name="T2" fmla="*/ 30 w 58"/>
                  <a:gd name="T3" fmla="*/ 52 h 52"/>
                  <a:gd name="T4" fmla="*/ 58 w 58"/>
                  <a:gd name="T5" fmla="*/ 52 h 52"/>
                  <a:gd name="T6" fmla="*/ 55 w 58"/>
                  <a:gd name="T7" fmla="*/ 8 h 52"/>
                  <a:gd name="T8" fmla="*/ 47 w 58"/>
                  <a:gd name="T9" fmla="*/ 0 h 52"/>
                  <a:gd name="T10" fmla="*/ 40 w 58"/>
                  <a:gd name="T11" fmla="*/ 0 h 52"/>
                  <a:gd name="T12" fmla="*/ 45 w 58"/>
                  <a:gd name="T13" fmla="*/ 4 h 52"/>
                  <a:gd name="T14" fmla="*/ 38 w 58"/>
                  <a:gd name="T15" fmla="*/ 8 h 52"/>
                  <a:gd name="T16" fmla="*/ 41 w 58"/>
                  <a:gd name="T17" fmla="*/ 13 h 52"/>
                  <a:gd name="T18" fmla="*/ 29 w 58"/>
                  <a:gd name="T19" fmla="*/ 41 h 52"/>
                  <a:gd name="T20" fmla="*/ 29 w 58"/>
                  <a:gd name="T21" fmla="*/ 41 h 52"/>
                  <a:gd name="T22" fmla="*/ 29 w 58"/>
                  <a:gd name="T23" fmla="*/ 41 h 52"/>
                  <a:gd name="T24" fmla="*/ 29 w 58"/>
                  <a:gd name="T25" fmla="*/ 41 h 52"/>
                  <a:gd name="T26" fmla="*/ 29 w 58"/>
                  <a:gd name="T27" fmla="*/ 41 h 52"/>
                  <a:gd name="T28" fmla="*/ 16 w 58"/>
                  <a:gd name="T29" fmla="*/ 13 h 52"/>
                  <a:gd name="T30" fmla="*/ 19 w 58"/>
                  <a:gd name="T31" fmla="*/ 8 h 52"/>
                  <a:gd name="T32" fmla="*/ 12 w 58"/>
                  <a:gd name="T33" fmla="*/ 4 h 52"/>
                  <a:gd name="T34" fmla="*/ 17 w 58"/>
                  <a:gd name="T35" fmla="*/ 0 h 52"/>
                  <a:gd name="T36" fmla="*/ 11 w 58"/>
                  <a:gd name="T37" fmla="*/ 0 h 52"/>
                  <a:gd name="T38" fmla="*/ 11 w 58"/>
                  <a:gd name="T39" fmla="*/ 0 h 52"/>
                  <a:gd name="T40" fmla="*/ 3 w 58"/>
                  <a:gd name="T41" fmla="*/ 8 h 52"/>
                  <a:gd name="T42" fmla="*/ 0 w 58"/>
                  <a:gd name="T43" fmla="*/ 52 h 52"/>
                  <a:gd name="T44" fmla="*/ 1 w 58"/>
                  <a:gd name="T4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52">
                    <a:moveTo>
                      <a:pt x="1" y="52"/>
                    </a:moveTo>
                    <a:cubicBezTo>
                      <a:pt x="30" y="52"/>
                      <a:pt x="30" y="52"/>
                      <a:pt x="30" y="52"/>
                    </a:cubicBezTo>
                    <a:cubicBezTo>
                      <a:pt x="58" y="52"/>
                      <a:pt x="58" y="52"/>
                      <a:pt x="58" y="52"/>
                    </a:cubicBezTo>
                    <a:cubicBezTo>
                      <a:pt x="55" y="8"/>
                      <a:pt x="55" y="8"/>
                      <a:pt x="55" y="8"/>
                    </a:cubicBezTo>
                    <a:cubicBezTo>
                      <a:pt x="54" y="3"/>
                      <a:pt x="51" y="0"/>
                      <a:pt x="47" y="0"/>
                    </a:cubicBezTo>
                    <a:cubicBezTo>
                      <a:pt x="47" y="0"/>
                      <a:pt x="44" y="0"/>
                      <a:pt x="40" y="0"/>
                    </a:cubicBezTo>
                    <a:cubicBezTo>
                      <a:pt x="45" y="4"/>
                      <a:pt x="45" y="4"/>
                      <a:pt x="45" y="4"/>
                    </a:cubicBezTo>
                    <a:cubicBezTo>
                      <a:pt x="38" y="8"/>
                      <a:pt x="38" y="8"/>
                      <a:pt x="38" y="8"/>
                    </a:cubicBezTo>
                    <a:cubicBezTo>
                      <a:pt x="41" y="13"/>
                      <a:pt x="41" y="13"/>
                      <a:pt x="41" y="13"/>
                    </a:cubicBezTo>
                    <a:cubicBezTo>
                      <a:pt x="29" y="41"/>
                      <a:pt x="29" y="41"/>
                      <a:pt x="29" y="41"/>
                    </a:cubicBezTo>
                    <a:cubicBezTo>
                      <a:pt x="29" y="41"/>
                      <a:pt x="29" y="41"/>
                      <a:pt x="29" y="41"/>
                    </a:cubicBezTo>
                    <a:cubicBezTo>
                      <a:pt x="29" y="41"/>
                      <a:pt x="29" y="41"/>
                      <a:pt x="29" y="41"/>
                    </a:cubicBezTo>
                    <a:cubicBezTo>
                      <a:pt x="29" y="41"/>
                      <a:pt x="29" y="41"/>
                      <a:pt x="29" y="41"/>
                    </a:cubicBezTo>
                    <a:cubicBezTo>
                      <a:pt x="29" y="41"/>
                      <a:pt x="29" y="41"/>
                      <a:pt x="29" y="41"/>
                    </a:cubicBezTo>
                    <a:cubicBezTo>
                      <a:pt x="16" y="13"/>
                      <a:pt x="16" y="13"/>
                      <a:pt x="16" y="13"/>
                    </a:cubicBezTo>
                    <a:cubicBezTo>
                      <a:pt x="19" y="8"/>
                      <a:pt x="19" y="8"/>
                      <a:pt x="19" y="8"/>
                    </a:cubicBezTo>
                    <a:cubicBezTo>
                      <a:pt x="12" y="4"/>
                      <a:pt x="12" y="4"/>
                      <a:pt x="12" y="4"/>
                    </a:cubicBezTo>
                    <a:cubicBezTo>
                      <a:pt x="17" y="0"/>
                      <a:pt x="17" y="0"/>
                      <a:pt x="17" y="0"/>
                    </a:cubicBezTo>
                    <a:cubicBezTo>
                      <a:pt x="13" y="0"/>
                      <a:pt x="11" y="0"/>
                      <a:pt x="11" y="0"/>
                    </a:cubicBezTo>
                    <a:cubicBezTo>
                      <a:pt x="11" y="0"/>
                      <a:pt x="11" y="0"/>
                      <a:pt x="11" y="0"/>
                    </a:cubicBezTo>
                    <a:cubicBezTo>
                      <a:pt x="7" y="0"/>
                      <a:pt x="3" y="3"/>
                      <a:pt x="3" y="8"/>
                    </a:cubicBezTo>
                    <a:cubicBezTo>
                      <a:pt x="0" y="52"/>
                      <a:pt x="0" y="52"/>
                      <a:pt x="0" y="52"/>
                    </a:cubicBezTo>
                    <a:lnTo>
                      <a:pt x="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6"/>
              <p:cNvSpPr/>
              <p:nvPr/>
            </p:nvSpPr>
            <p:spPr bwMode="auto">
              <a:xfrm>
                <a:off x="6019801" y="3633788"/>
                <a:ext cx="111125" cy="103188"/>
              </a:xfrm>
              <a:custGeom>
                <a:avLst/>
                <a:gdLst>
                  <a:gd name="T0" fmla="*/ 27 w 29"/>
                  <a:gd name="T1" fmla="*/ 0 h 27"/>
                  <a:gd name="T2" fmla="*/ 26 w 29"/>
                  <a:gd name="T3" fmla="*/ 0 h 27"/>
                  <a:gd name="T4" fmla="*/ 1 w 29"/>
                  <a:gd name="T5" fmla="*/ 24 h 27"/>
                  <a:gd name="T6" fmla="*/ 1 w 29"/>
                  <a:gd name="T7" fmla="*/ 27 h 27"/>
                  <a:gd name="T8" fmla="*/ 2 w 29"/>
                  <a:gd name="T9" fmla="*/ 27 h 27"/>
                  <a:gd name="T10" fmla="*/ 4 w 29"/>
                  <a:gd name="T11" fmla="*/ 27 h 27"/>
                  <a:gd name="T12" fmla="*/ 29 w 29"/>
                  <a:gd name="T13" fmla="*/ 3 h 27"/>
                  <a:gd name="T14" fmla="*/ 29 w 29"/>
                  <a:gd name="T15" fmla="*/ 0 h 27"/>
                  <a:gd name="T16" fmla="*/ 27 w 2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7">
                    <a:moveTo>
                      <a:pt x="27" y="0"/>
                    </a:moveTo>
                    <a:cubicBezTo>
                      <a:pt x="26" y="0"/>
                      <a:pt x="26" y="0"/>
                      <a:pt x="26" y="0"/>
                    </a:cubicBezTo>
                    <a:cubicBezTo>
                      <a:pt x="1" y="24"/>
                      <a:pt x="1" y="24"/>
                      <a:pt x="1" y="24"/>
                    </a:cubicBezTo>
                    <a:cubicBezTo>
                      <a:pt x="0" y="25"/>
                      <a:pt x="0" y="26"/>
                      <a:pt x="1" y="27"/>
                    </a:cubicBezTo>
                    <a:cubicBezTo>
                      <a:pt x="1" y="27"/>
                      <a:pt x="2" y="27"/>
                      <a:pt x="2" y="27"/>
                    </a:cubicBezTo>
                    <a:cubicBezTo>
                      <a:pt x="3" y="27"/>
                      <a:pt x="3" y="27"/>
                      <a:pt x="4" y="27"/>
                    </a:cubicBezTo>
                    <a:cubicBezTo>
                      <a:pt x="29" y="3"/>
                      <a:pt x="29" y="3"/>
                      <a:pt x="29" y="3"/>
                    </a:cubicBezTo>
                    <a:cubicBezTo>
                      <a:pt x="29" y="3"/>
                      <a:pt x="29" y="1"/>
                      <a:pt x="29" y="0"/>
                    </a:cubicBezTo>
                    <a:cubicBezTo>
                      <a:pt x="28" y="0"/>
                      <a:pt x="28"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67"/>
              <p:cNvSpPr>
                <a:spLocks noEditPoints="1"/>
              </p:cNvSpPr>
              <p:nvPr/>
            </p:nvSpPr>
            <p:spPr bwMode="auto">
              <a:xfrm>
                <a:off x="5967413" y="3448050"/>
                <a:ext cx="504825" cy="346075"/>
              </a:xfrm>
              <a:custGeom>
                <a:avLst/>
                <a:gdLst>
                  <a:gd name="T0" fmla="*/ 128 w 133"/>
                  <a:gd name="T1" fmla="*/ 4 h 91"/>
                  <a:gd name="T2" fmla="*/ 118 w 133"/>
                  <a:gd name="T3" fmla="*/ 0 h 91"/>
                  <a:gd name="T4" fmla="*/ 15 w 133"/>
                  <a:gd name="T5" fmla="*/ 0 h 91"/>
                  <a:gd name="T6" fmla="*/ 5 w 133"/>
                  <a:gd name="T7" fmla="*/ 4 h 91"/>
                  <a:gd name="T8" fmla="*/ 0 w 133"/>
                  <a:gd name="T9" fmla="*/ 17 h 91"/>
                  <a:gd name="T10" fmla="*/ 0 w 133"/>
                  <a:gd name="T11" fmla="*/ 75 h 91"/>
                  <a:gd name="T12" fmla="*/ 15 w 133"/>
                  <a:gd name="T13" fmla="*/ 91 h 91"/>
                  <a:gd name="T14" fmla="*/ 118 w 133"/>
                  <a:gd name="T15" fmla="*/ 91 h 91"/>
                  <a:gd name="T16" fmla="*/ 133 w 133"/>
                  <a:gd name="T17" fmla="*/ 75 h 91"/>
                  <a:gd name="T18" fmla="*/ 133 w 133"/>
                  <a:gd name="T19" fmla="*/ 17 h 91"/>
                  <a:gd name="T20" fmla="*/ 128 w 133"/>
                  <a:gd name="T21" fmla="*/ 4 h 91"/>
                  <a:gd name="T22" fmla="*/ 66 w 133"/>
                  <a:gd name="T23" fmla="*/ 50 h 91"/>
                  <a:gd name="T24" fmla="*/ 17 w 133"/>
                  <a:gd name="T25" fmla="*/ 10 h 91"/>
                  <a:gd name="T26" fmla="*/ 115 w 133"/>
                  <a:gd name="T27" fmla="*/ 10 h 91"/>
                  <a:gd name="T28" fmla="*/ 66 w 133"/>
                  <a:gd name="T29" fmla="*/ 50 h 91"/>
                  <a:gd name="T30" fmla="*/ 123 w 133"/>
                  <a:gd name="T31" fmla="*/ 75 h 91"/>
                  <a:gd name="T32" fmla="*/ 118 w 133"/>
                  <a:gd name="T33" fmla="*/ 80 h 91"/>
                  <a:gd name="T34" fmla="*/ 15 w 133"/>
                  <a:gd name="T35" fmla="*/ 80 h 91"/>
                  <a:gd name="T36" fmla="*/ 10 w 133"/>
                  <a:gd name="T37" fmla="*/ 75 h 91"/>
                  <a:gd name="T38" fmla="*/ 10 w 133"/>
                  <a:gd name="T39" fmla="*/ 17 h 91"/>
                  <a:gd name="T40" fmla="*/ 62 w 133"/>
                  <a:gd name="T41" fmla="*/ 60 h 91"/>
                  <a:gd name="T42" fmla="*/ 66 w 133"/>
                  <a:gd name="T43" fmla="*/ 61 h 91"/>
                  <a:gd name="T44" fmla="*/ 70 w 133"/>
                  <a:gd name="T45" fmla="*/ 60 h 91"/>
                  <a:gd name="T46" fmla="*/ 123 w 133"/>
                  <a:gd name="T47" fmla="*/ 17 h 91"/>
                  <a:gd name="T48" fmla="*/ 123 w 133"/>
                  <a:gd name="T49"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 h="91">
                    <a:moveTo>
                      <a:pt x="128" y="4"/>
                    </a:moveTo>
                    <a:cubicBezTo>
                      <a:pt x="125" y="1"/>
                      <a:pt x="121" y="0"/>
                      <a:pt x="118" y="0"/>
                    </a:cubicBezTo>
                    <a:cubicBezTo>
                      <a:pt x="15" y="0"/>
                      <a:pt x="15" y="0"/>
                      <a:pt x="15" y="0"/>
                    </a:cubicBezTo>
                    <a:cubicBezTo>
                      <a:pt x="12" y="0"/>
                      <a:pt x="8" y="1"/>
                      <a:pt x="5" y="4"/>
                    </a:cubicBezTo>
                    <a:cubicBezTo>
                      <a:pt x="3" y="6"/>
                      <a:pt x="0" y="11"/>
                      <a:pt x="0" y="17"/>
                    </a:cubicBezTo>
                    <a:cubicBezTo>
                      <a:pt x="0" y="75"/>
                      <a:pt x="0" y="75"/>
                      <a:pt x="0" y="75"/>
                    </a:cubicBezTo>
                    <a:cubicBezTo>
                      <a:pt x="0" y="84"/>
                      <a:pt x="7" y="91"/>
                      <a:pt x="15" y="91"/>
                    </a:cubicBezTo>
                    <a:cubicBezTo>
                      <a:pt x="118" y="91"/>
                      <a:pt x="118" y="91"/>
                      <a:pt x="118" y="91"/>
                    </a:cubicBezTo>
                    <a:cubicBezTo>
                      <a:pt x="126" y="91"/>
                      <a:pt x="133" y="84"/>
                      <a:pt x="133" y="75"/>
                    </a:cubicBezTo>
                    <a:cubicBezTo>
                      <a:pt x="133" y="17"/>
                      <a:pt x="133" y="17"/>
                      <a:pt x="133" y="17"/>
                    </a:cubicBezTo>
                    <a:cubicBezTo>
                      <a:pt x="133" y="11"/>
                      <a:pt x="130" y="6"/>
                      <a:pt x="128" y="4"/>
                    </a:cubicBezTo>
                    <a:close/>
                    <a:moveTo>
                      <a:pt x="66" y="50"/>
                    </a:moveTo>
                    <a:cubicBezTo>
                      <a:pt x="17" y="10"/>
                      <a:pt x="17" y="10"/>
                      <a:pt x="17" y="10"/>
                    </a:cubicBezTo>
                    <a:cubicBezTo>
                      <a:pt x="115" y="10"/>
                      <a:pt x="115" y="10"/>
                      <a:pt x="115" y="10"/>
                    </a:cubicBezTo>
                    <a:lnTo>
                      <a:pt x="66" y="50"/>
                    </a:lnTo>
                    <a:close/>
                    <a:moveTo>
                      <a:pt x="123" y="75"/>
                    </a:moveTo>
                    <a:cubicBezTo>
                      <a:pt x="123" y="78"/>
                      <a:pt x="120" y="80"/>
                      <a:pt x="118" y="80"/>
                    </a:cubicBezTo>
                    <a:cubicBezTo>
                      <a:pt x="15" y="80"/>
                      <a:pt x="15" y="80"/>
                      <a:pt x="15" y="80"/>
                    </a:cubicBezTo>
                    <a:cubicBezTo>
                      <a:pt x="12" y="80"/>
                      <a:pt x="10" y="78"/>
                      <a:pt x="10" y="75"/>
                    </a:cubicBezTo>
                    <a:cubicBezTo>
                      <a:pt x="10" y="17"/>
                      <a:pt x="10" y="17"/>
                      <a:pt x="10" y="17"/>
                    </a:cubicBezTo>
                    <a:cubicBezTo>
                      <a:pt x="62" y="60"/>
                      <a:pt x="62" y="60"/>
                      <a:pt x="62" y="60"/>
                    </a:cubicBezTo>
                    <a:cubicBezTo>
                      <a:pt x="64" y="61"/>
                      <a:pt x="65" y="61"/>
                      <a:pt x="66" y="61"/>
                    </a:cubicBezTo>
                    <a:cubicBezTo>
                      <a:pt x="68" y="61"/>
                      <a:pt x="69" y="61"/>
                      <a:pt x="70" y="60"/>
                    </a:cubicBezTo>
                    <a:cubicBezTo>
                      <a:pt x="123" y="17"/>
                      <a:pt x="123" y="17"/>
                      <a:pt x="123" y="17"/>
                    </a:cubicBezTo>
                    <a:lnTo>
                      <a:pt x="123"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8"/>
              <p:cNvSpPr/>
              <p:nvPr/>
            </p:nvSpPr>
            <p:spPr bwMode="auto">
              <a:xfrm>
                <a:off x="6305551" y="3633788"/>
                <a:ext cx="114300" cy="103188"/>
              </a:xfrm>
              <a:custGeom>
                <a:avLst/>
                <a:gdLst>
                  <a:gd name="T0" fmla="*/ 26 w 30"/>
                  <a:gd name="T1" fmla="*/ 27 h 27"/>
                  <a:gd name="T2" fmla="*/ 28 w 30"/>
                  <a:gd name="T3" fmla="*/ 27 h 27"/>
                  <a:gd name="T4" fmla="*/ 29 w 30"/>
                  <a:gd name="T5" fmla="*/ 27 h 27"/>
                  <a:gd name="T6" fmla="*/ 29 w 30"/>
                  <a:gd name="T7" fmla="*/ 24 h 27"/>
                  <a:gd name="T8" fmla="*/ 4 w 30"/>
                  <a:gd name="T9" fmla="*/ 0 h 27"/>
                  <a:gd name="T10" fmla="*/ 3 w 30"/>
                  <a:gd name="T11" fmla="*/ 0 h 27"/>
                  <a:gd name="T12" fmla="*/ 1 w 30"/>
                  <a:gd name="T13" fmla="*/ 0 h 27"/>
                  <a:gd name="T14" fmla="*/ 1 w 30"/>
                  <a:gd name="T15" fmla="*/ 3 h 27"/>
                  <a:gd name="T16" fmla="*/ 26 w 30"/>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26" y="27"/>
                    </a:moveTo>
                    <a:cubicBezTo>
                      <a:pt x="26" y="27"/>
                      <a:pt x="27" y="27"/>
                      <a:pt x="28" y="27"/>
                    </a:cubicBezTo>
                    <a:cubicBezTo>
                      <a:pt x="28" y="27"/>
                      <a:pt x="29" y="27"/>
                      <a:pt x="29" y="27"/>
                    </a:cubicBezTo>
                    <a:cubicBezTo>
                      <a:pt x="30" y="26"/>
                      <a:pt x="30" y="25"/>
                      <a:pt x="29" y="24"/>
                    </a:cubicBezTo>
                    <a:cubicBezTo>
                      <a:pt x="4" y="0"/>
                      <a:pt x="4" y="0"/>
                      <a:pt x="4" y="0"/>
                    </a:cubicBezTo>
                    <a:cubicBezTo>
                      <a:pt x="4" y="0"/>
                      <a:pt x="3" y="0"/>
                      <a:pt x="3" y="0"/>
                    </a:cubicBezTo>
                    <a:cubicBezTo>
                      <a:pt x="2" y="0"/>
                      <a:pt x="2" y="0"/>
                      <a:pt x="1" y="0"/>
                    </a:cubicBezTo>
                    <a:cubicBezTo>
                      <a:pt x="0" y="1"/>
                      <a:pt x="0" y="3"/>
                      <a:pt x="1" y="3"/>
                    </a:cubicBezTo>
                    <a:lnTo>
                      <a:pt x="2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69"/>
              <p:cNvSpPr/>
              <p:nvPr/>
            </p:nvSpPr>
            <p:spPr bwMode="auto">
              <a:xfrm>
                <a:off x="6016626" y="3413125"/>
                <a:ext cx="79375" cy="57150"/>
              </a:xfrm>
              <a:custGeom>
                <a:avLst/>
                <a:gdLst>
                  <a:gd name="T0" fmla="*/ 1 w 21"/>
                  <a:gd name="T1" fmla="*/ 15 h 15"/>
                  <a:gd name="T2" fmla="*/ 21 w 21"/>
                  <a:gd name="T3" fmla="*/ 14 h 15"/>
                  <a:gd name="T4" fmla="*/ 20 w 21"/>
                  <a:gd name="T5" fmla="*/ 0 h 15"/>
                  <a:gd name="T6" fmla="*/ 0 w 21"/>
                  <a:gd name="T7" fmla="*/ 0 h 15"/>
                  <a:gd name="T8" fmla="*/ 1 w 21"/>
                  <a:gd name="T9" fmla="*/ 15 h 15"/>
                </a:gdLst>
                <a:ahLst/>
                <a:cxnLst>
                  <a:cxn ang="0">
                    <a:pos x="T0" y="T1"/>
                  </a:cxn>
                  <a:cxn ang="0">
                    <a:pos x="T2" y="T3"/>
                  </a:cxn>
                  <a:cxn ang="0">
                    <a:pos x="T4" y="T5"/>
                  </a:cxn>
                  <a:cxn ang="0">
                    <a:pos x="T6" y="T7"/>
                  </a:cxn>
                  <a:cxn ang="0">
                    <a:pos x="T8" y="T9"/>
                  </a:cxn>
                </a:cxnLst>
                <a:rect l="0" t="0" r="r" b="b"/>
                <a:pathLst>
                  <a:path w="21" h="15">
                    <a:moveTo>
                      <a:pt x="1" y="15"/>
                    </a:moveTo>
                    <a:cubicBezTo>
                      <a:pt x="8" y="15"/>
                      <a:pt x="14" y="14"/>
                      <a:pt x="21" y="14"/>
                    </a:cubicBezTo>
                    <a:cubicBezTo>
                      <a:pt x="20" y="8"/>
                      <a:pt x="20" y="4"/>
                      <a:pt x="20" y="0"/>
                    </a:cubicBezTo>
                    <a:cubicBezTo>
                      <a:pt x="0" y="0"/>
                      <a:pt x="0" y="0"/>
                      <a:pt x="0" y="0"/>
                    </a:cubicBezTo>
                    <a:cubicBezTo>
                      <a:pt x="1" y="5"/>
                      <a:pt x="1" y="11"/>
                      <a:pt x="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19" name="Jewel - Simple Gift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0" y="-1211826"/>
            <a:ext cx="609600" cy="609600"/>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9451" y="2662728"/>
            <a:ext cx="1399822" cy="139982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par>
                                    <p:cTn id="10" presetID="12" presetClass="entr" presetSubtype="1" fill="hold" grpId="0" nodeType="withEffect">
                                      <p:stCondLst>
                                        <p:cond delay="11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par>
                                    <p:cTn id="14" presetID="22" presetClass="entr" presetSubtype="1" fill="hold" grpId="0"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grpId="0" nodeType="withEffect" nodePh="1">
                                      <p:stCondLst>
                                        <p:cond delay="18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 presetClass="entr" presetSubtype="4" accel="22000" fill="hold" nodeType="withEffect" p14:presetBounceEnd="20000">
                                      <p:stCondLst>
                                        <p:cond delay="2200"/>
                                      </p:stCondLst>
                                      <p:childTnLst>
                                        <p:set>
                                          <p:cBhvr>
                                            <p:cTn id="21" dur="1" fill="hold">
                                              <p:stCondLst>
                                                <p:cond delay="0"/>
                                              </p:stCondLst>
                                            </p:cTn>
                                            <p:tgtEl>
                                              <p:spTgt spid="8"/>
                                            </p:tgtEl>
                                            <p:attrNameLst>
                                              <p:attrName>style.visibility</p:attrName>
                                            </p:attrNameLst>
                                          </p:cBhvr>
                                          <p:to>
                                            <p:strVal val="visible"/>
                                          </p:to>
                                        </p:set>
                                        <p:anim calcmode="lin" valueType="num" p14:bounceEnd="20000">
                                          <p:cBhvr additive="base">
                                            <p:cTn id="22" dur="500" fill="hold"/>
                                            <p:tgtEl>
                                              <p:spTgt spid="8"/>
                                            </p:tgtEl>
                                            <p:attrNameLst>
                                              <p:attrName>ppt_x</p:attrName>
                                            </p:attrNameLst>
                                          </p:cBhvr>
                                          <p:tavLst>
                                            <p:tav tm="0">
                                              <p:val>
                                                <p:strVal val="#ppt_x"/>
                                              </p:val>
                                            </p:tav>
                                            <p:tav tm="100000">
                                              <p:val>
                                                <p:strVal val="#ppt_x"/>
                                              </p:val>
                                            </p:tav>
                                          </p:tavLst>
                                        </p:anim>
                                        <p:anim calcmode="lin" valueType="num" p14:bounceEnd="20000">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accel="22000" fill="hold" nodeType="withEffect" p14:presetBounceEnd="20000">
                                      <p:stCondLst>
                                        <p:cond delay="2400"/>
                                      </p:stCondLst>
                                      <p:childTnLst>
                                        <p:set>
                                          <p:cBhvr>
                                            <p:cTn id="25" dur="1" fill="hold">
                                              <p:stCondLst>
                                                <p:cond delay="0"/>
                                              </p:stCondLst>
                                            </p:cTn>
                                            <p:tgtEl>
                                              <p:spTgt spid="15"/>
                                            </p:tgtEl>
                                            <p:attrNameLst>
                                              <p:attrName>style.visibility</p:attrName>
                                            </p:attrNameLst>
                                          </p:cBhvr>
                                          <p:to>
                                            <p:strVal val="visible"/>
                                          </p:to>
                                        </p:set>
                                        <p:anim calcmode="lin" valueType="num" p14:bounceEnd="20000">
                                          <p:cBhvr additive="base">
                                            <p:cTn id="26" dur="500" fill="hold"/>
                                            <p:tgtEl>
                                              <p:spTgt spid="15"/>
                                            </p:tgtEl>
                                            <p:attrNameLst>
                                              <p:attrName>ppt_x</p:attrName>
                                            </p:attrNameLst>
                                          </p:cBhvr>
                                          <p:tavLst>
                                            <p:tav tm="0">
                                              <p:val>
                                                <p:strVal val="#ppt_x"/>
                                              </p:val>
                                            </p:tav>
                                            <p:tav tm="100000">
                                              <p:val>
                                                <p:strVal val="#ppt_x"/>
                                              </p:val>
                                            </p:tav>
                                          </p:tavLst>
                                        </p:anim>
                                        <p:anim calcmode="lin" valueType="num" p14:bounceEnd="20000">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accel="22000" fill="hold" nodeType="withEffect" p14:presetBounceEnd="20000">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14:bounceEnd="20000">
                                          <p:cBhvr additive="base">
                                            <p:cTn id="30"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31" dur="500" fill="hold"/>
                                            <p:tgtEl>
                                              <p:spTgt spid="16"/>
                                            </p:tgtEl>
                                            <p:attrNameLst>
                                              <p:attrName>ppt_y</p:attrName>
                                            </p:attrNameLst>
                                          </p:cBhvr>
                                          <p:tavLst>
                                            <p:tav tm="0">
                                              <p:val>
                                                <p:strVal val="1+#ppt_h/2"/>
                                              </p:val>
                                            </p:tav>
                                            <p:tav tm="100000">
                                              <p:val>
                                                <p:strVal val="#ppt_y"/>
                                              </p:val>
                                            </p:tav>
                                          </p:tavLst>
                                        </p:anim>
                                      </p:childTnLst>
                                    </p:cTn>
                                  </p:par>
                                  <p:par>
                                    <p:cTn id="32" presetID="2" presetClass="entr" presetSubtype="4" accel="22000" fill="hold" nodeType="withEffect" p14:presetBounceEnd="20000">
                                      <p:stCondLst>
                                        <p:cond delay="2800"/>
                                      </p:stCondLst>
                                      <p:childTnLst>
                                        <p:set>
                                          <p:cBhvr>
                                            <p:cTn id="33" dur="1" fill="hold">
                                              <p:stCondLst>
                                                <p:cond delay="0"/>
                                              </p:stCondLst>
                                            </p:cTn>
                                            <p:tgtEl>
                                              <p:spTgt spid="17"/>
                                            </p:tgtEl>
                                            <p:attrNameLst>
                                              <p:attrName>style.visibility</p:attrName>
                                            </p:attrNameLst>
                                          </p:cBhvr>
                                          <p:to>
                                            <p:strVal val="visible"/>
                                          </p:to>
                                        </p:set>
                                        <p:anim calcmode="lin" valueType="num" p14:bounceEnd="20000">
                                          <p:cBhvr additive="base">
                                            <p:cTn id="34" dur="500" fill="hold"/>
                                            <p:tgtEl>
                                              <p:spTgt spid="17"/>
                                            </p:tgtEl>
                                            <p:attrNameLst>
                                              <p:attrName>ppt_x</p:attrName>
                                            </p:attrNameLst>
                                          </p:cBhvr>
                                          <p:tavLst>
                                            <p:tav tm="0">
                                              <p:val>
                                                <p:strVal val="#ppt_x"/>
                                              </p:val>
                                            </p:tav>
                                            <p:tav tm="100000">
                                              <p:val>
                                                <p:strVal val="#ppt_x"/>
                                              </p:val>
                                            </p:tav>
                                          </p:tavLst>
                                        </p:anim>
                                        <p:anim calcmode="lin" valueType="num" p14:bounceEnd="20000">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accel="22000" fill="hold" nodeType="withEffect" p14:presetBounceEnd="20000">
                                      <p:stCondLst>
                                        <p:cond delay="3000"/>
                                      </p:stCondLst>
                                      <p:childTnLst>
                                        <p:set>
                                          <p:cBhvr>
                                            <p:cTn id="37" dur="1" fill="hold">
                                              <p:stCondLst>
                                                <p:cond delay="0"/>
                                              </p:stCondLst>
                                            </p:cTn>
                                            <p:tgtEl>
                                              <p:spTgt spid="18"/>
                                            </p:tgtEl>
                                            <p:attrNameLst>
                                              <p:attrName>style.visibility</p:attrName>
                                            </p:attrNameLst>
                                          </p:cBhvr>
                                          <p:to>
                                            <p:strVal val="visible"/>
                                          </p:to>
                                        </p:set>
                                        <p:anim calcmode="lin" valueType="num" p14:bounceEnd="20000">
                                          <p:cBhvr additive="base">
                                            <p:cTn id="38"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0" repeatCount="indefinite" fill="hold" display="0">
                      <p:stCondLst>
                        <p:cond delay="indefinite"/>
                      </p:stCondLst>
                      <p:endCondLst>
                        <p:cond evt="onStopAudio" delay="0">
                          <p:tgtEl>
                            <p:sldTgt/>
                          </p:tgtEl>
                        </p:cond>
                      </p:endCondLst>
                    </p:cTn>
                    <p:tgtEl>
                      <p:spTgt spid="19"/>
                    </p:tgtEl>
                  </p:cMediaNode>
                </p:audio>
              </p:childTnLst>
            </p:cTn>
          </p:par>
        </p:tnLst>
        <p:bldLst>
          <p:bldP spid="4" grpId="0" animBg="1"/>
          <p:bldP spid="5" grpId="0"/>
          <p:bldP spid="11" grpId="0" animBg="1"/>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par>
                                    <p:cTn id="10" presetID="12" presetClass="entr" presetSubtype="1" fill="hold" grpId="0" nodeType="withEffect">
                                      <p:stCondLst>
                                        <p:cond delay="11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down)">
                                          <p:cBhvr>
                                            <p:cTn id="13" dur="500"/>
                                            <p:tgtEl>
                                              <p:spTgt spid="5"/>
                                            </p:tgtEl>
                                          </p:cBhvr>
                                        </p:animEffect>
                                      </p:childTnLst>
                                    </p:cTn>
                                  </p:par>
                                  <p:par>
                                    <p:cTn id="14" presetID="22" presetClass="entr" presetSubtype="1" fill="hold" grpId="0"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22" presetClass="entr" presetSubtype="1" fill="hold" grpId="0" nodeType="withEffect" nodePh="1">
                                      <p:stCondLst>
                                        <p:cond delay="18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 presetClass="entr" presetSubtype="4" accel="22000" fill="hold" nodeType="withEffect">
                                      <p:stCondLst>
                                        <p:cond delay="22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accel="22000" fill="hold" nodeType="withEffect">
                                      <p:stCondLst>
                                        <p:cond delay="240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accel="22000" fill="hold" nodeType="withEffect">
                                      <p:stCondLst>
                                        <p:cond delay="260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par>
                                    <p:cTn id="32" presetID="2" presetClass="entr" presetSubtype="4" accel="22000" fill="hold" nodeType="withEffect">
                                      <p:stCondLst>
                                        <p:cond delay="280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accel="22000" fill="hold" nodeType="withEffect">
                                      <p:stCondLst>
                                        <p:cond delay="300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0" repeatCount="indefinite" fill="hold" display="0">
                      <p:stCondLst>
                        <p:cond delay="indefinite"/>
                      </p:stCondLst>
                      <p:endCondLst>
                        <p:cond evt="onStopAudio" delay="0">
                          <p:tgtEl>
                            <p:sldTgt/>
                          </p:tgtEl>
                        </p:cond>
                      </p:endCondLst>
                    </p:cTn>
                    <p:tgtEl>
                      <p:spTgt spid="19"/>
                    </p:tgtEl>
                  </p:cMediaNode>
                </p:audio>
              </p:childTnLst>
            </p:cTn>
          </p:par>
        </p:tnLst>
        <p:bldLst>
          <p:bldP spid="4" grpId="0" animBg="1"/>
          <p:bldP spid="5" grpId="0"/>
          <p:bldP spid="11" grpId="0" animBg="1"/>
          <p:bldP spid="1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6"/>
              <a:ext cx="720670" cy="471014"/>
            </a:xfrm>
            <a:prstGeom prst="rect">
              <a:avLst/>
            </a:prstGeom>
            <a:noFill/>
          </p:spPr>
          <p:txBody>
            <a:bodyPr wrap="square" rtlCol="0">
              <a:spAutoFit/>
            </a:bodyPr>
            <a:lstStyle/>
            <a:p>
              <a:pPr algn="ctr"/>
              <a:r>
                <a:rPr lang="en-US" altLang="zh-CN" sz="6600" b="1" dirty="0">
                  <a:solidFill>
                    <a:schemeClr val="bg1"/>
                  </a:solidFill>
                </a:rPr>
                <a:t>02</a:t>
              </a:r>
              <a:endParaRPr lang="zh-CN" altLang="en-US" sz="6600" b="1" dirty="0">
                <a:solidFill>
                  <a:schemeClr val="bg1"/>
                </a:solidFill>
              </a:endParaRPr>
            </a:p>
          </p:txBody>
        </p:sp>
      </p:grpSp>
      <p:sp>
        <p:nvSpPr>
          <p:cNvPr id="6" name="文本框 5"/>
          <p:cNvSpPr txBox="1"/>
          <p:nvPr/>
        </p:nvSpPr>
        <p:spPr>
          <a:xfrm>
            <a:off x="5737334" y="2401763"/>
            <a:ext cx="3468150" cy="584775"/>
          </a:xfrm>
          <a:prstGeom prst="rect">
            <a:avLst/>
          </a:prstGeom>
          <a:noFill/>
        </p:spPr>
        <p:txBody>
          <a:bodyPr wrap="square" rtlCol="0">
            <a:spAutoFit/>
          </a:bodyPr>
          <a:lstStyle/>
          <a:p>
            <a:r>
              <a:rPr lang="zh-CN" altLang="en-US" sz="3200" b="1" spc="300" dirty="0">
                <a:solidFill>
                  <a:schemeClr val="tx1">
                    <a:lumMod val="75000"/>
                    <a:lumOff val="25000"/>
                  </a:schemeClr>
                </a:solidFill>
              </a:rPr>
              <a:t>模型构建</a:t>
            </a:r>
          </a:p>
        </p:txBody>
      </p:sp>
      <p:sp>
        <p:nvSpPr>
          <p:cNvPr id="7" name="矩形 6"/>
          <p:cNvSpPr/>
          <p:nvPr/>
        </p:nvSpPr>
        <p:spPr>
          <a:xfrm>
            <a:off x="5749826" y="2963169"/>
            <a:ext cx="4184587" cy="338554"/>
          </a:xfrm>
          <a:prstGeom prst="rect">
            <a:avLst/>
          </a:prstGeom>
        </p:spPr>
        <p:txBody>
          <a:bodyPr wrap="square">
            <a:spAutoFit/>
          </a:bodyPr>
          <a:lstStyle/>
          <a:p>
            <a:r>
              <a:rPr lang="en-US" altLang="zh-CN" sz="1600" dirty="0">
                <a:solidFill>
                  <a:schemeClr val="tx1">
                    <a:lumMod val="65000"/>
                    <a:lumOff val="35000"/>
                  </a:schemeClr>
                </a:solidFill>
              </a:rPr>
              <a:t>MODEL BUILDING</a:t>
            </a:r>
          </a:p>
        </p:txBody>
      </p:sp>
      <p:sp>
        <p:nvSpPr>
          <p:cNvPr id="10" name="文本框 9"/>
          <p:cNvSpPr txBox="1"/>
          <p:nvPr/>
        </p:nvSpPr>
        <p:spPr>
          <a:xfrm>
            <a:off x="6266949" y="3574930"/>
            <a:ext cx="2592966" cy="338554"/>
          </a:xfrm>
          <a:prstGeom prst="rect">
            <a:avLst/>
          </a:prstGeom>
          <a:noFill/>
        </p:spPr>
        <p:txBody>
          <a:bodyPr wrap="square" rtlCol="0">
            <a:spAutoFit/>
          </a:bodyPr>
          <a:lstStyle/>
          <a:p>
            <a:r>
              <a:rPr lang="zh-CN" altLang="en-US" sz="1600" spc="300" dirty="0">
                <a:solidFill>
                  <a:schemeClr val="tx1">
                    <a:lumMod val="75000"/>
                    <a:lumOff val="25000"/>
                  </a:schemeClr>
                </a:solidFill>
              </a:rPr>
              <a:t>一维稳态导热模型</a:t>
            </a:r>
          </a:p>
        </p:txBody>
      </p:sp>
      <p:sp>
        <p:nvSpPr>
          <p:cNvPr id="11" name="椭圆 10"/>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5858359" y="4084923"/>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6266949" y="4058133"/>
            <a:ext cx="2228981" cy="338554"/>
          </a:xfrm>
          <a:prstGeom prst="rect">
            <a:avLst/>
          </a:prstGeom>
          <a:noFill/>
        </p:spPr>
        <p:txBody>
          <a:bodyPr wrap="square" rtlCol="0">
            <a:spAutoFit/>
          </a:bodyPr>
          <a:lstStyle/>
          <a:p>
            <a:r>
              <a:rPr lang="zh-CN" altLang="en-US" sz="1600" spc="300" dirty="0">
                <a:solidFill>
                  <a:schemeClr val="tx1">
                    <a:lumMod val="75000"/>
                    <a:lumOff val="25000"/>
                  </a:schemeClr>
                </a:solidFill>
              </a:rPr>
              <a:t>非稳态传热模型</a:t>
            </a:r>
          </a:p>
        </p:txBody>
      </p:sp>
    </p:spTree>
    <p:extLst>
      <p:ext uri="{BB962C8B-B14F-4D97-AF65-F5344CB8AC3E}">
        <p14:creationId xmlns:p14="http://schemas.microsoft.com/office/powerpoint/2010/main" val="3682826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41" presetClass="entr" presetSubtype="0" fill="hold" grpId="0" nodeType="withEffect">
                                  <p:stCondLst>
                                    <p:cond delay="40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400" fill="hold"/>
                                        <p:tgtEl>
                                          <p:spTgt spid="3"/>
                                        </p:tgtEl>
                                        <p:attrNameLst>
                                          <p:attrName>ppt_y</p:attrName>
                                        </p:attrNameLst>
                                      </p:cBhvr>
                                      <p:tavLst>
                                        <p:tav tm="0">
                                          <p:val>
                                            <p:strVal val="#ppt_y"/>
                                          </p:val>
                                        </p:tav>
                                        <p:tav tm="100000">
                                          <p:val>
                                            <p:strVal val="#ppt_y"/>
                                          </p:val>
                                        </p:tav>
                                      </p:tavLst>
                                    </p:anim>
                                    <p:anim calcmode="lin" valueType="num">
                                      <p:cBhvr>
                                        <p:cTn id="12"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400" tmFilter="0,0; .5, 1; 1, 1"/>
                                        <p:tgtEl>
                                          <p:spTgt spid="3"/>
                                        </p:tgtEl>
                                      </p:cBhvr>
                                    </p:animEffect>
                                  </p:childTnLst>
                                </p:cTn>
                              </p:par>
                              <p:par>
                                <p:cTn id="15" presetID="23" presetClass="entr" presetSubtype="288" fill="hold" nodeType="withEffect">
                                  <p:stCondLst>
                                    <p:cond delay="7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3*#ppt_w"/>
                                          </p:val>
                                        </p:tav>
                                        <p:tav tm="100000">
                                          <p:val>
                                            <p:strVal val="#ppt_w"/>
                                          </p:val>
                                        </p:tav>
                                      </p:tavLst>
                                    </p:anim>
                                    <p:anim calcmode="lin" valueType="num">
                                      <p:cBhvr>
                                        <p:cTn id="18" dur="500" fill="hold"/>
                                        <p:tgtEl>
                                          <p:spTgt spid="8"/>
                                        </p:tgtEl>
                                        <p:attrNameLst>
                                          <p:attrName>ppt_h</p:attrName>
                                        </p:attrNameLst>
                                      </p:cBhvr>
                                      <p:tavLst>
                                        <p:tav tm="0">
                                          <p:val>
                                            <p:strVal val="4/3*#ppt_h"/>
                                          </p:val>
                                        </p:tav>
                                        <p:tav tm="100000">
                                          <p:val>
                                            <p:strVal val="#ppt_h"/>
                                          </p:val>
                                        </p:tav>
                                      </p:tavLst>
                                    </p:anim>
                                  </p:childTnLst>
                                </p:cTn>
                              </p:par>
                              <p:par>
                                <p:cTn id="19" presetID="17" presetClass="entr" presetSubtype="8" fill="hold" grpId="0" nodeType="withEffect">
                                  <p:stCondLst>
                                    <p:cond delay="100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ppt_w/2"/>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par>
                                <p:cTn id="25" presetID="10" presetClass="entr" presetSubtype="0" fill="hold" grpId="0"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2" presetClass="entr" presetSubtype="2" fill="hold" grpId="0" nodeType="withEffect">
                                  <p:stCondLst>
                                    <p:cond delay="14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ppt_x</p:attrName>
                                        </p:attrNameLst>
                                      </p:cBhvr>
                                      <p:tavLst>
                                        <p:tav tm="0">
                                          <p:val>
                                            <p:strVal val="#ppt_x+#ppt_w*1.125000"/>
                                          </p:val>
                                        </p:tav>
                                        <p:tav tm="100000">
                                          <p:val>
                                            <p:strVal val="#ppt_x"/>
                                          </p:val>
                                        </p:tav>
                                      </p:tavLst>
                                    </p:anim>
                                    <p:animEffect transition="in" filter="wipe(left)">
                                      <p:cBhvr>
                                        <p:cTn id="31" dur="500"/>
                                        <p:tgtEl>
                                          <p:spTgt spid="11"/>
                                        </p:tgtEl>
                                      </p:cBhvr>
                                    </p:animEffect>
                                  </p:childTnLst>
                                </p:cTn>
                              </p:par>
                              <p:par>
                                <p:cTn id="32" presetID="22" presetClass="entr" presetSubtype="8" fill="hold" grpId="0" nodeType="withEffect">
                                  <p:stCondLst>
                                    <p:cond delay="160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12" presetClass="entr" presetSubtype="2" fill="hold" grpId="0" nodeType="withEffect">
                                  <p:stCondLst>
                                    <p:cond delay="19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ppt_x</p:attrName>
                                        </p:attrNameLst>
                                      </p:cBhvr>
                                      <p:tavLst>
                                        <p:tav tm="0">
                                          <p:val>
                                            <p:strVal val="#ppt_x+#ppt_w*1.125000"/>
                                          </p:val>
                                        </p:tav>
                                        <p:tav tm="100000">
                                          <p:val>
                                            <p:strVal val="#ppt_x"/>
                                          </p:val>
                                        </p:tav>
                                      </p:tavLst>
                                    </p:anim>
                                    <p:animEffect transition="in" filter="wipe(left)">
                                      <p:cBhvr>
                                        <p:cTn id="38" dur="500"/>
                                        <p:tgtEl>
                                          <p:spTgt spid="12"/>
                                        </p:tgtEl>
                                      </p:cBhvr>
                                    </p:animEffect>
                                  </p:childTnLst>
                                </p:cTn>
                              </p:par>
                              <p:par>
                                <p:cTn id="39" presetID="22" presetClass="entr" presetSubtype="8" fill="hold" grpId="0" nodeType="withEffect">
                                  <p:stCondLst>
                                    <p:cond delay="210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P spid="7" grpId="0"/>
      <p:bldP spid="10" grpId="0"/>
      <p:bldP spid="11" grpId="0" animBg="1"/>
      <p:bldP spid="12"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3220"/>
          </a:xfrm>
          <a:prstGeom prst="rect">
            <a:avLst/>
          </a:prstGeom>
          <a:noFill/>
        </p:spPr>
        <p:txBody>
          <a:bodyPr wrap="square" rtlCol="0">
            <a:spAutoFit/>
          </a:bodyPr>
          <a:lstStyle/>
          <a:p>
            <a:r>
              <a:rPr lang="zh-CN" altLang="en-US" sz="2800" b="1" spc="300" dirty="0">
                <a:solidFill>
                  <a:schemeClr val="tx1">
                    <a:lumMod val="75000"/>
                    <a:lumOff val="25000"/>
                  </a:schemeClr>
                </a:solidFill>
              </a:rPr>
              <a:t>模型构建</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3313728" cy="523220"/>
          </a:xfrm>
          <a:prstGeom prst="rect">
            <a:avLst/>
          </a:prstGeom>
        </p:spPr>
        <p:txBody>
          <a:bodyPr wrap="none">
            <a:spAutoFit/>
          </a:bodyPr>
          <a:lstStyle/>
          <a:p>
            <a:r>
              <a:rPr lang="en-US" altLang="zh-CN" sz="2800" dirty="0">
                <a:solidFill>
                  <a:schemeClr val="tx1">
                    <a:lumMod val="75000"/>
                    <a:lumOff val="25000"/>
                  </a:schemeClr>
                </a:solidFill>
              </a:rPr>
              <a:t>MODEL BUILDING</a:t>
            </a:r>
            <a:endParaRPr lang="zh-CN" altLang="en-US" sz="2800" dirty="0">
              <a:solidFill>
                <a:schemeClr val="tx1">
                  <a:lumMod val="75000"/>
                  <a:lumOff val="25000"/>
                </a:schemeClr>
              </a:solidFill>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rPr>
                <a:t>02</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 name="文本框 8">
            <a:extLst>
              <a:ext uri="{FF2B5EF4-FFF2-40B4-BE49-F238E27FC236}">
                <a16:creationId xmlns:a16="http://schemas.microsoft.com/office/drawing/2014/main" id="{8019BA35-F8F4-4F83-9FD1-CBC4E68F964A}"/>
              </a:ext>
            </a:extLst>
          </p:cNvPr>
          <p:cNvSpPr txBox="1"/>
          <p:nvPr/>
        </p:nvSpPr>
        <p:spPr>
          <a:xfrm>
            <a:off x="415567" y="914401"/>
            <a:ext cx="2474222" cy="369332"/>
          </a:xfrm>
          <a:prstGeom prst="rect">
            <a:avLst/>
          </a:prstGeom>
          <a:noFill/>
        </p:spPr>
        <p:txBody>
          <a:bodyPr wrap="square" rtlCol="0">
            <a:spAutoFit/>
          </a:bodyPr>
          <a:lstStyle/>
          <a:p>
            <a:r>
              <a:rPr lang="en-US" altLang="zh-CN" dirty="0"/>
              <a:t>1</a:t>
            </a:r>
            <a:r>
              <a:rPr lang="zh-CN" altLang="en-US" dirty="0"/>
              <a:t>）一维稳态导热模型</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95FAEB2D-9487-4029-879E-356F0EFF1FBB}"/>
                  </a:ext>
                </a:extLst>
              </p:cNvPr>
              <p:cNvSpPr/>
              <p:nvPr/>
            </p:nvSpPr>
            <p:spPr>
              <a:xfrm>
                <a:off x="1491993" y="2301575"/>
                <a:ext cx="5340308" cy="547009"/>
              </a:xfrm>
              <a:prstGeom prst="rect">
                <a:avLst/>
              </a:prstGeom>
            </p:spPr>
            <p:txBody>
              <a:bodyPr wrap="none">
                <a:spAutoFit/>
              </a:bodyPr>
              <a:lstStyle/>
              <a:p>
                <a14:m>
                  <m:oMath xmlns:m="http://schemas.openxmlformats.org/officeDocument/2006/math">
                    <m:r>
                      <m:rPr>
                        <m:sty m:val="p"/>
                      </m:rPr>
                      <a:rPr lang="en-US" altLang="zh-CN" smtClean="0">
                        <a:latin typeface="Cambria Math" panose="02040503050406030204" pitchFamily="18" charset="0"/>
                      </a:rPr>
                      <m:t>d</m:t>
                    </m:r>
                    <m:r>
                      <m:rPr>
                        <m:sty m:val="p"/>
                      </m:rPr>
                      <a:rPr lang="zh-CN" altLang="en-US" i="0">
                        <a:latin typeface="Cambria Math" panose="02040503050406030204" pitchFamily="18" charset="0"/>
                      </a:rPr>
                      <m:t>Φ</m:t>
                    </m:r>
                    <m:r>
                      <a:rPr lang="zh-CN" altLang="en-US" i="0">
                        <a:latin typeface="Cambria Math" panose="02040503050406030204" pitchFamily="18" charset="0"/>
                      </a:rPr>
                      <m:t>= −</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 </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𝑥</m:t>
                                </m:r>
                              </m:sub>
                            </m:sSub>
                          </m:num>
                          <m:den>
                            <m:r>
                              <a:rPr lang="zh-CN" altLang="en-US" i="0">
                                <a:latin typeface="Cambria Math" panose="02040503050406030204" pitchFamily="18" charset="0"/>
                              </a:rPr>
                              <m:t>𝜕</m:t>
                            </m:r>
                            <m:r>
                              <a:rPr lang="zh-CN" altLang="en-US" i="1">
                                <a:latin typeface="Cambria Math" panose="02040503050406030204" pitchFamily="18" charset="0"/>
                              </a:rPr>
                              <m:t>𝑥</m:t>
                            </m:r>
                          </m:den>
                        </m:f>
                        <m:r>
                          <a:rPr lang="zh-CN" altLang="en-US" i="0">
                            <a:latin typeface="Cambria Math" panose="02040503050406030204" pitchFamily="18" charset="0"/>
                          </a:rPr>
                          <m:t>+ </m:t>
                        </m:r>
                        <m:f>
                          <m:fPr>
                            <m:ctrlPr>
                              <a:rPr lang="zh-CN" altLang="en-US" i="1">
                                <a:latin typeface="Cambria Math" panose="02040503050406030204" pitchFamily="18" charset="0"/>
                              </a:rPr>
                            </m:ctrlPr>
                          </m:fPr>
                          <m:num>
                            <m:r>
                              <a:rPr lang="zh-CN" altLang="en-US" i="0">
                                <a:latin typeface="Cambria Math" panose="02040503050406030204" pitchFamily="18" charset="0"/>
                              </a:rPr>
                              <m:t> </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𝑦</m:t>
                                </m:r>
                              </m:sub>
                            </m:sSub>
                          </m:num>
                          <m:den>
                            <m:r>
                              <a:rPr lang="zh-CN" altLang="en-US" i="0">
                                <a:latin typeface="Cambria Math" panose="02040503050406030204" pitchFamily="18" charset="0"/>
                              </a:rPr>
                              <m:t>𝜕</m:t>
                            </m:r>
                            <m:r>
                              <a:rPr lang="zh-CN" altLang="en-US" i="1">
                                <a:latin typeface="Cambria Math" panose="02040503050406030204" pitchFamily="18" charset="0"/>
                              </a:rPr>
                              <m:t>𝑦</m:t>
                            </m:r>
                          </m:den>
                        </m:f>
                        <m:r>
                          <a:rPr lang="zh-CN" altLang="en-US" i="0">
                            <a:latin typeface="Cambria Math" panose="02040503050406030204" pitchFamily="18" charset="0"/>
                          </a:rPr>
                          <m:t>+ </m:t>
                        </m:r>
                        <m:f>
                          <m:fPr>
                            <m:ctrlPr>
                              <a:rPr lang="zh-CN" altLang="en-US" i="1">
                                <a:latin typeface="Cambria Math" panose="02040503050406030204" pitchFamily="18" charset="0"/>
                              </a:rPr>
                            </m:ctrlPr>
                          </m:fPr>
                          <m:num>
                            <m:r>
                              <a:rPr lang="zh-CN" altLang="en-US" i="0">
                                <a:latin typeface="Cambria Math" panose="02040503050406030204" pitchFamily="18" charset="0"/>
                              </a:rPr>
                              <m:t> </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𝑧</m:t>
                                </m:r>
                              </m:sub>
                            </m:sSub>
                          </m:num>
                          <m:den>
                            <m:r>
                              <a:rPr lang="zh-CN" altLang="en-US" i="0">
                                <a:latin typeface="Cambria Math" panose="02040503050406030204" pitchFamily="18" charset="0"/>
                              </a:rPr>
                              <m:t>𝜕</m:t>
                            </m:r>
                            <m:r>
                              <a:rPr lang="zh-CN" altLang="en-US" i="1">
                                <a:latin typeface="Cambria Math" panose="02040503050406030204" pitchFamily="18" charset="0"/>
                              </a:rPr>
                              <m:t>𝑧</m:t>
                            </m:r>
                          </m:den>
                        </m:f>
                      </m:e>
                    </m:d>
                    <m:r>
                      <a:rPr lang="zh-CN" altLang="en-US" i="1">
                        <a:latin typeface="Cambria Math" panose="02040503050406030204" pitchFamily="18" charset="0"/>
                      </a:rPr>
                      <m:t>𝑑𝑥𝑑𝑦𝑑𝑧𝑑𝑡</m:t>
                    </m:r>
                  </m:oMath>
                </a14:m>
                <a:r>
                  <a:rPr lang="zh-CN" altLang="en-US" dirty="0"/>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95FAEB2D-9487-4029-879E-356F0EFF1FBB}"/>
                  </a:ext>
                </a:extLst>
              </p:cNvPr>
              <p:cNvSpPr>
                <a:spLocks noRot="1" noChangeAspect="1" noMove="1" noResize="1" noEditPoints="1" noAdjustHandles="1" noChangeArrowheads="1" noChangeShapeType="1" noTextEdit="1"/>
              </p:cNvSpPr>
              <p:nvPr/>
            </p:nvSpPr>
            <p:spPr>
              <a:xfrm>
                <a:off x="1491993" y="2301575"/>
                <a:ext cx="5340308" cy="547009"/>
              </a:xfrm>
              <a:prstGeom prst="rect">
                <a:avLst/>
              </a:prstGeom>
              <a:blipFill>
                <a:blip r:embed="rId3"/>
                <a:stretch>
                  <a:fillRect r="-114" b="-2247"/>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669839D4-9907-4E3C-B990-80AEE9197D06}"/>
              </a:ext>
            </a:extLst>
          </p:cNvPr>
          <p:cNvSpPr/>
          <p:nvPr/>
        </p:nvSpPr>
        <p:spPr>
          <a:xfrm>
            <a:off x="497248" y="1472583"/>
            <a:ext cx="6096000" cy="646331"/>
          </a:xfrm>
          <a:prstGeom prst="rect">
            <a:avLst/>
          </a:prstGeom>
        </p:spPr>
        <p:txBody>
          <a:bodyPr>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三维空间下一个长宽高分别为</a:t>
            </a:r>
            <a:r>
              <a:rPr lang="en-US" altLang="zh-CN" dirty="0">
                <a:latin typeface="Times New Roman" panose="02020603050405020304" pitchFamily="18" charset="0"/>
                <a:ea typeface="宋体" panose="02010600030101010101" pitchFamily="2" charset="-122"/>
              </a:rPr>
              <a:t>dx</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rPr>
              <a:t>dy</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rPr>
              <a:t>dz</a:t>
            </a:r>
            <a:r>
              <a:rPr lang="zh-CN" altLang="zh-CN" dirty="0">
                <a:latin typeface="Times New Roman" panose="02020603050405020304" pitchFamily="18" charset="0"/>
                <a:ea typeface="宋体" panose="02010600030101010101" pitchFamily="2" charset="-122"/>
                <a:cs typeface="Times New Roman" panose="02020603050405020304" pitchFamily="18" charset="0"/>
              </a:rPr>
              <a:t>的微元体，在单位时间</a:t>
            </a:r>
            <a:r>
              <a:rPr lang="en-US" altLang="zh-CN" dirty="0">
                <a:latin typeface="Times New Roman" panose="02020603050405020304" pitchFamily="18" charset="0"/>
                <a:ea typeface="宋体" panose="02010600030101010101" pitchFamily="2" charset="-122"/>
              </a:rPr>
              <a:t>dt</a:t>
            </a:r>
            <a:r>
              <a:rPr lang="zh-CN" altLang="zh-CN" dirty="0">
                <a:latin typeface="Times New Roman" panose="02020603050405020304" pitchFamily="18" charset="0"/>
                <a:ea typeface="宋体" panose="02010600030101010101" pitchFamily="2" charset="-122"/>
                <a:cs typeface="Times New Roman" panose="02020603050405020304" pitchFamily="18" charset="0"/>
              </a:rPr>
              <a:t>其内部的净热流量</a:t>
            </a:r>
            <a:r>
              <a:rPr lang="en-US" altLang="zh-CN" dirty="0">
                <a:latin typeface="Times New Roman" panose="02020603050405020304" pitchFamily="18" charset="0"/>
                <a:ea typeface="宋体" panose="02010600030101010101" pitchFamily="2" charset="-122"/>
                <a:cs typeface="Times New Roman" panose="02020603050405020304" pitchFamily="18" charset="0"/>
              </a:rPr>
              <a:t>d</a:t>
            </a:r>
            <a:r>
              <a:rPr lang="zh-CN" altLang="zh-CN" dirty="0">
                <a:latin typeface="Times New Roman" panose="02020603050405020304" pitchFamily="18" charset="0"/>
                <a:ea typeface="宋体" panose="02010600030101010101" pitchFamily="2" charset="-122"/>
                <a:cs typeface="Times New Roman" panose="02020603050405020304" pitchFamily="18" charset="0"/>
              </a:rPr>
              <a:t>Φ满足</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cxnSp>
        <p:nvCxnSpPr>
          <p:cNvPr id="23" name="直接连接符 22">
            <a:extLst>
              <a:ext uri="{FF2B5EF4-FFF2-40B4-BE49-F238E27FC236}">
                <a16:creationId xmlns:a16="http://schemas.microsoft.com/office/drawing/2014/main" id="{15D08A4B-6347-4011-AEF9-ABC14F3B83A1}"/>
              </a:ext>
            </a:extLst>
          </p:cNvPr>
          <p:cNvCxnSpPr/>
          <p:nvPr/>
        </p:nvCxnSpPr>
        <p:spPr>
          <a:xfrm>
            <a:off x="7963270" y="1413801"/>
            <a:ext cx="0" cy="48063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9165D38-4488-4635-8775-5F2EE5C363E7}"/>
                  </a:ext>
                </a:extLst>
              </p:cNvPr>
              <p:cNvSpPr txBox="1"/>
              <p:nvPr/>
            </p:nvSpPr>
            <p:spPr>
              <a:xfrm>
                <a:off x="8087563" y="2239273"/>
                <a:ext cx="3701975" cy="391261"/>
              </a:xfrm>
              <a:prstGeom prst="rect">
                <a:avLst/>
              </a:prstGeom>
              <a:noFill/>
            </p:spPr>
            <p:txBody>
              <a:bodyPr wrap="square" rtlCol="0">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𝑞</m:t>
                        </m:r>
                      </m:e>
                      <m:sub>
                        <m:r>
                          <a:rPr lang="en-US" altLang="zh-CN" b="0" i="1" smtClean="0">
                            <a:latin typeface="Cambria Math" panose="02040503050406030204" pitchFamily="18" charset="0"/>
                          </a:rPr>
                          <m:t>𝑥</m:t>
                        </m:r>
                      </m:sub>
                    </m:sSub>
                    <m:r>
                      <a:rPr lang="zh-CN" altLang="en-US" i="1">
                        <a:latin typeface="Cambria Math" panose="02040503050406030204" pitchFamily="18" charset="0"/>
                      </a:rPr>
                      <m:t>、</m:t>
                    </m:r>
                  </m:oMath>
                </a14:m>
                <a:r>
                  <a:rPr lang="zh-CN" altLang="en-US"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en-US" altLang="zh-CN" b="0" i="1" smtClean="0">
                            <a:latin typeface="Cambria Math" panose="02040503050406030204" pitchFamily="18" charset="0"/>
                          </a:rPr>
                          <m:t>𝑦</m:t>
                        </m:r>
                      </m:sub>
                    </m:sSub>
                  </m:oMath>
                </a14:m>
                <a:r>
                  <a:rPr lang="zh-CN" altLang="en-US"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m:rPr>
                            <m:sty m:val="p"/>
                          </m:rPr>
                          <a:rPr lang="en-US" altLang="zh-CN" i="1">
                            <a:latin typeface="Cambria Math" panose="02040503050406030204" pitchFamily="18" charset="0"/>
                          </a:rPr>
                          <m:t>z</m:t>
                        </m:r>
                      </m:sub>
                    </m:sSub>
                  </m:oMath>
                </a14:m>
                <a:r>
                  <a:rPr lang="zh-CN" altLang="en-US" sz="1600" dirty="0">
                    <a:latin typeface="宋体" panose="02010600030101010101" pitchFamily="2" charset="-122"/>
                    <a:ea typeface="宋体" panose="02010600030101010101" pitchFamily="2" charset="-122"/>
                  </a:rPr>
                  <a:t>：三维方向上的热流密度</a:t>
                </a:r>
                <a:endParaRPr lang="zh-CN" altLang="en-US" dirty="0">
                  <a:latin typeface="宋体" panose="02010600030101010101" pitchFamily="2" charset="-122"/>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C9165D38-4488-4635-8775-5F2EE5C363E7}"/>
                  </a:ext>
                </a:extLst>
              </p:cNvPr>
              <p:cNvSpPr txBox="1">
                <a:spLocks noRot="1" noChangeAspect="1" noMove="1" noResize="1" noEditPoints="1" noAdjustHandles="1" noChangeArrowheads="1" noChangeShapeType="1" noTextEdit="1"/>
              </p:cNvSpPr>
              <p:nvPr/>
            </p:nvSpPr>
            <p:spPr>
              <a:xfrm>
                <a:off x="8087563" y="2239273"/>
                <a:ext cx="3701975" cy="391261"/>
              </a:xfrm>
              <a:prstGeom prst="rect">
                <a:avLst/>
              </a:prstGeom>
              <a:blipFill>
                <a:blip r:embed="rId4"/>
                <a:stretch>
                  <a:fillRect t="-7692" r="-165"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FC47A558-8962-48E7-8382-5AAA5AF120DA}"/>
                  </a:ext>
                </a:extLst>
              </p:cNvPr>
              <p:cNvSpPr/>
              <p:nvPr/>
            </p:nvSpPr>
            <p:spPr>
              <a:xfrm>
                <a:off x="1973887" y="3477280"/>
                <a:ext cx="5013245" cy="18567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𝑥</m:t>
                                  </m:r>
                                </m:sub>
                              </m:sSub>
                              <m:r>
                                <a:rPr lang="zh-CN" altLang="en-US" i="0">
                                  <a:latin typeface="Cambria Math" panose="02040503050406030204" pitchFamily="18" charset="0"/>
                                </a:rPr>
                                <m:t>= −</m:t>
                              </m:r>
                              <m:r>
                                <a:rPr lang="zh-CN" altLang="en-US" i="1">
                                  <a:latin typeface="Cambria Math" panose="02040503050406030204" pitchFamily="18" charset="0"/>
                                </a:rPr>
                                <m:t>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𝑇</m:t>
                                  </m:r>
                                </m:num>
                                <m:den>
                                  <m:r>
                                    <a:rPr lang="zh-CN" altLang="en-US" i="0">
                                      <a:latin typeface="Cambria Math" panose="02040503050406030204" pitchFamily="18" charset="0"/>
                                    </a:rPr>
                                    <m:t>𝜕</m:t>
                                  </m:r>
                                  <m:r>
                                    <a:rPr lang="zh-CN" altLang="en-US" i="1">
                                      <a:latin typeface="Cambria Math" panose="02040503050406030204" pitchFamily="18" charset="0"/>
                                    </a:rPr>
                                    <m:t>𝑥</m:t>
                                  </m:r>
                                </m:den>
                              </m:f>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𝑦</m:t>
                                  </m:r>
                                </m:sub>
                              </m:sSub>
                              <m:r>
                                <a:rPr lang="zh-CN" altLang="en-US" i="0">
                                  <a:latin typeface="Cambria Math" panose="02040503050406030204" pitchFamily="18" charset="0"/>
                                </a:rPr>
                                <m:t>= −</m:t>
                              </m:r>
                              <m:r>
                                <a:rPr lang="zh-CN" altLang="en-US" i="1">
                                  <a:latin typeface="Cambria Math" panose="02040503050406030204" pitchFamily="18" charset="0"/>
                                </a:rPr>
                                <m:t>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𝑇</m:t>
                                  </m:r>
                                </m:num>
                                <m:den>
                                  <m:r>
                                    <a:rPr lang="zh-CN" altLang="en-US" i="0">
                                      <a:latin typeface="Cambria Math" panose="02040503050406030204" pitchFamily="18" charset="0"/>
                                    </a:rPr>
                                    <m:t>𝜕</m:t>
                                  </m:r>
                                  <m:r>
                                    <a:rPr lang="zh-CN" altLang="en-US" i="1">
                                      <a:latin typeface="Cambria Math" panose="02040503050406030204" pitchFamily="18" charset="0"/>
                                    </a:rPr>
                                    <m:t>𝑦</m:t>
                                  </m:r>
                                </m:den>
                              </m:f>
                            </m:e>
                            <m:e>
                              <m:r>
                                <a:rPr lang="zh-CN" altLang="en-US" i="0">
                                  <a:latin typeface="Cambria Math" panose="02040503050406030204" pitchFamily="18" charset="0"/>
                                </a:rPr>
                                <m:t>&amp;</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𝑧</m:t>
                                  </m:r>
                                </m:sub>
                              </m:sSub>
                              <m:r>
                                <a:rPr lang="zh-CN" altLang="en-US" i="0">
                                  <a:latin typeface="Cambria Math" panose="02040503050406030204" pitchFamily="18" charset="0"/>
                                </a:rPr>
                                <m:t>= −</m:t>
                              </m:r>
                              <m:r>
                                <a:rPr lang="zh-CN" altLang="en-US" i="1">
                                  <a:latin typeface="Cambria Math" panose="02040503050406030204" pitchFamily="18" charset="0"/>
                                </a:rPr>
                                <m:t>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𝑇</m:t>
                                  </m:r>
                                </m:num>
                                <m:den>
                                  <m:r>
                                    <a:rPr lang="zh-CN" altLang="en-US" i="0">
                                      <a:latin typeface="Cambria Math" panose="02040503050406030204" pitchFamily="18" charset="0"/>
                                    </a:rPr>
                                    <m:t>𝜕</m:t>
                                  </m:r>
                                  <m:r>
                                    <a:rPr lang="zh-CN" altLang="en-US" i="1">
                                      <a:latin typeface="Cambria Math" panose="02040503050406030204" pitchFamily="18" charset="0"/>
                                    </a:rPr>
                                    <m:t>𝑧</m:t>
                                  </m:r>
                                </m:den>
                              </m:f>
                            </m:e>
                          </m:eqArr>
                        </m:e>
                      </m:d>
                      <m:r>
                        <a:rPr lang="en-US" altLang="zh-CN" b="0" i="1" smtClean="0">
                          <a:latin typeface="Cambria Math" panose="02040503050406030204" pitchFamily="18" charset="0"/>
                        </a:rPr>
                        <m:t>                                                          (2)  </m:t>
                      </m:r>
                    </m:oMath>
                  </m:oMathPara>
                </a14:m>
                <a:endParaRPr lang="zh-CN" altLang="en-US" dirty="0"/>
              </a:p>
            </p:txBody>
          </p:sp>
        </mc:Choice>
        <mc:Fallback xmlns="">
          <p:sp>
            <p:nvSpPr>
              <p:cNvPr id="25" name="矩形 24">
                <a:extLst>
                  <a:ext uri="{FF2B5EF4-FFF2-40B4-BE49-F238E27FC236}">
                    <a16:creationId xmlns:a16="http://schemas.microsoft.com/office/drawing/2014/main" id="{FC47A558-8962-48E7-8382-5AAA5AF120DA}"/>
                  </a:ext>
                </a:extLst>
              </p:cNvPr>
              <p:cNvSpPr>
                <a:spLocks noRot="1" noChangeAspect="1" noMove="1" noResize="1" noEditPoints="1" noAdjustHandles="1" noChangeArrowheads="1" noChangeShapeType="1" noTextEdit="1"/>
              </p:cNvSpPr>
              <p:nvPr/>
            </p:nvSpPr>
            <p:spPr>
              <a:xfrm>
                <a:off x="1973887" y="3477280"/>
                <a:ext cx="5013245" cy="1856727"/>
              </a:xfrm>
              <a:prstGeom prst="rect">
                <a:avLst/>
              </a:prstGeom>
              <a:blipFill>
                <a:blip r:embed="rId5"/>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65505150-3E6C-490D-9E0D-259B16F27A14}"/>
              </a:ext>
            </a:extLst>
          </p:cNvPr>
          <p:cNvSpPr txBox="1"/>
          <p:nvPr/>
        </p:nvSpPr>
        <p:spPr>
          <a:xfrm>
            <a:off x="497248" y="2974453"/>
            <a:ext cx="4048018"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根据傅里叶定律：</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48D0116-4CAB-46B7-9CE6-CE6AECBC9542}"/>
                  </a:ext>
                </a:extLst>
              </p:cNvPr>
              <p:cNvSpPr txBox="1"/>
              <p:nvPr/>
            </p:nvSpPr>
            <p:spPr>
              <a:xfrm>
                <a:off x="8087563" y="4072427"/>
                <a:ext cx="3701975" cy="923330"/>
              </a:xfrm>
              <a:prstGeom prst="rect">
                <a:avLst/>
              </a:prstGeom>
              <a:noFill/>
            </p:spPr>
            <p:txBody>
              <a:bodyPr wrap="square" rtlCol="0">
                <a:spAutoFit/>
              </a:bodyPr>
              <a:lstStyle/>
              <a:p>
                <a14:m>
                  <m:oMath xmlns:m="http://schemas.openxmlformats.org/officeDocument/2006/math">
                    <m:r>
                      <a:rPr lang="en-US" altLang="zh-CN" i="1" smtClean="0">
                        <a:latin typeface="Cambria Math" panose="02040503050406030204" pitchFamily="18" charset="0"/>
                      </a:rPr>
                      <m:t>𝑇</m:t>
                    </m:r>
                    <m:r>
                      <a:rPr lang="zh-CN" altLang="en-US" i="1">
                        <a:latin typeface="Cambria Math" panose="02040503050406030204" pitchFamily="18" charset="0"/>
                      </a:rPr>
                      <m:t>：</m:t>
                    </m:r>
                  </m:oMath>
                </a14:m>
                <a:r>
                  <a:rPr lang="zh-CN" altLang="en-US" dirty="0">
                    <a:latin typeface="宋体" panose="02010600030101010101" pitchFamily="2" charset="-122"/>
                    <a:ea typeface="宋体" panose="02010600030101010101" pitchFamily="2" charset="-122"/>
                  </a:rPr>
                  <a:t>温度</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14:m>
                  <m:oMath xmlns:m="http://schemas.openxmlformats.org/officeDocument/2006/math">
                    <m:r>
                      <a:rPr lang="zh-CN" altLang="en-US" i="1">
                        <a:latin typeface="Cambria Math" panose="02040503050406030204" pitchFamily="18" charset="0"/>
                      </a:rPr>
                      <m:t>𝜆</m:t>
                    </m:r>
                    <m:r>
                      <a:rPr lang="zh-CN" altLang="en-US" i="1" smtClean="0">
                        <a:latin typeface="Cambria Math" panose="02040503050406030204" pitchFamily="18" charset="0"/>
                      </a:rPr>
                      <m:t>：</m:t>
                    </m:r>
                  </m:oMath>
                </a14:m>
                <a:r>
                  <a:rPr lang="zh-CN" altLang="en-US" dirty="0">
                    <a:latin typeface="宋体" panose="02010600030101010101" pitchFamily="2" charset="-122"/>
                    <a:ea typeface="宋体" panose="02010600030101010101" pitchFamily="2" charset="-122"/>
                  </a:rPr>
                  <a:t>导热系数</a:t>
                </a:r>
              </a:p>
            </p:txBody>
          </p:sp>
        </mc:Choice>
        <mc:Fallback xmlns="">
          <p:sp>
            <p:nvSpPr>
              <p:cNvPr id="27" name="文本框 26">
                <a:extLst>
                  <a:ext uri="{FF2B5EF4-FFF2-40B4-BE49-F238E27FC236}">
                    <a16:creationId xmlns:a16="http://schemas.microsoft.com/office/drawing/2014/main" id="{048D0116-4CAB-46B7-9CE6-CE6AECBC9542}"/>
                  </a:ext>
                </a:extLst>
              </p:cNvPr>
              <p:cNvSpPr txBox="1">
                <a:spLocks noRot="1" noChangeAspect="1" noMove="1" noResize="1" noEditPoints="1" noAdjustHandles="1" noChangeArrowheads="1" noChangeShapeType="1" noTextEdit="1"/>
              </p:cNvSpPr>
              <p:nvPr/>
            </p:nvSpPr>
            <p:spPr>
              <a:xfrm>
                <a:off x="8087563" y="4072427"/>
                <a:ext cx="3701975" cy="923330"/>
              </a:xfrm>
              <a:prstGeom prst="rect">
                <a:avLst/>
              </a:prstGeom>
              <a:blipFill>
                <a:blip r:embed="rId6"/>
                <a:stretch>
                  <a:fillRect t="-4605"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7D6516A9-36E6-4F81-99F7-488D1351CA6E}"/>
                  </a:ext>
                </a:extLst>
              </p:cNvPr>
              <p:cNvSpPr/>
              <p:nvPr/>
            </p:nvSpPr>
            <p:spPr>
              <a:xfrm>
                <a:off x="767147" y="5706763"/>
                <a:ext cx="621663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d</m:t>
                      </m:r>
                      <m:r>
                        <m:rPr>
                          <m:sty m:val="p"/>
                        </m:rPr>
                        <a:rPr lang="zh-CN" altLang="en-US" i="0">
                          <a:latin typeface="Cambria Math" panose="02040503050406030204" pitchFamily="18" charset="0"/>
                        </a:rPr>
                        <m:t>Φ</m:t>
                      </m:r>
                      <m:r>
                        <a:rPr lang="zh-CN" altLang="en-US" i="0">
                          <a:latin typeface="Cambria Math" panose="02040503050406030204" pitchFamily="18" charset="0"/>
                        </a:rPr>
                        <m:t>= </m:t>
                      </m:r>
                      <m:d>
                        <m:dPr>
                          <m:begChr m:val="["/>
                          <m:endChr m:val="]"/>
                          <m:ctrlPr>
                            <a:rPr lang="zh-CN" altLang="en-US" i="1">
                              <a:latin typeface="Cambria Math" panose="02040503050406030204" pitchFamily="18" charset="0"/>
                            </a:rPr>
                          </m:ctrlPr>
                        </m:dPr>
                        <m:e>
                          <m:d>
                            <m:dPr>
                              <m:beg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 </m:t>
                                  </m:r>
                                  <m:r>
                                    <a:rPr lang="zh-CN" altLang="en-US" i="0">
                                      <a:latin typeface="Cambria Math" panose="02040503050406030204" pitchFamily="18" charset="0"/>
                                    </a:rPr>
                                    <m:t>𝜕</m:t>
                                  </m:r>
                                </m:num>
                                <m:den>
                                  <m:r>
                                    <a:rPr lang="zh-CN" altLang="en-US" i="0">
                                      <a:latin typeface="Cambria Math" panose="02040503050406030204" pitchFamily="18" charset="0"/>
                                    </a:rPr>
                                    <m:t>𝜕</m:t>
                                  </m:r>
                                  <m:r>
                                    <a:rPr lang="zh-CN" altLang="en-US" i="1">
                                      <a:latin typeface="Cambria Math" panose="02040503050406030204" pitchFamily="18" charset="0"/>
                                    </a:rPr>
                                    <m:t>𝑥</m:t>
                                  </m:r>
                                </m:den>
                              </m:f>
                              <m:r>
                                <a:rPr lang="zh-CN" altLang="en-US" i="0">
                                  <a:latin typeface="Cambria Math" panose="02040503050406030204" pitchFamily="18" charset="0"/>
                                </a:rPr>
                                <m:t>(</m:t>
                              </m:r>
                              <m:r>
                                <a:rPr lang="zh-CN" altLang="en-US" i="1">
                                  <a:latin typeface="Cambria Math" panose="02040503050406030204" pitchFamily="18" charset="0"/>
                                </a:rPr>
                                <m:t>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𝑇</m:t>
                                  </m:r>
                                </m:num>
                                <m:den>
                                  <m:r>
                                    <a:rPr lang="zh-CN" altLang="en-US" i="0">
                                      <a:latin typeface="Cambria Math" panose="02040503050406030204" pitchFamily="18" charset="0"/>
                                    </a:rPr>
                                    <m:t>𝜕</m:t>
                                  </m:r>
                                  <m:r>
                                    <a:rPr lang="zh-CN" altLang="en-US" i="1">
                                      <a:latin typeface="Cambria Math" panose="02040503050406030204" pitchFamily="18" charset="0"/>
                                    </a:rPr>
                                    <m:t>𝑥</m:t>
                                  </m:r>
                                </m:den>
                              </m:f>
                              <m:r>
                                <a:rPr lang="zh-CN" altLang="en-US" i="0">
                                  <a:latin typeface="Cambria Math" panose="02040503050406030204" pitchFamily="18" charset="0"/>
                                </a:rPr>
                                <m:t>)+ </m:t>
                              </m:r>
                              <m:f>
                                <m:fPr>
                                  <m:ctrlPr>
                                    <a:rPr lang="zh-CN" altLang="en-US" i="1">
                                      <a:latin typeface="Cambria Math" panose="02040503050406030204" pitchFamily="18" charset="0"/>
                                    </a:rPr>
                                  </m:ctrlPr>
                                </m:fPr>
                                <m:num>
                                  <m:r>
                                    <a:rPr lang="zh-CN" altLang="en-US" i="0">
                                      <a:latin typeface="Cambria Math" panose="02040503050406030204" pitchFamily="18" charset="0"/>
                                    </a:rPr>
                                    <m:t> </m:t>
                                  </m:r>
                                  <m:r>
                                    <a:rPr lang="zh-CN" altLang="en-US" i="0">
                                      <a:latin typeface="Cambria Math" panose="02040503050406030204" pitchFamily="18" charset="0"/>
                                    </a:rPr>
                                    <m:t>𝜕</m:t>
                                  </m:r>
                                </m:num>
                                <m:den>
                                  <m:r>
                                    <a:rPr lang="zh-CN" altLang="en-US" i="0">
                                      <a:latin typeface="Cambria Math" panose="02040503050406030204" pitchFamily="18" charset="0"/>
                                    </a:rPr>
                                    <m:t>𝜕</m:t>
                                  </m:r>
                                  <m:r>
                                    <a:rPr lang="zh-CN" altLang="en-US" i="1">
                                      <a:latin typeface="Cambria Math" panose="02040503050406030204" pitchFamily="18" charset="0"/>
                                    </a:rPr>
                                    <m:t>𝑦</m:t>
                                  </m:r>
                                </m:den>
                              </m:f>
                              <m:r>
                                <a:rPr lang="zh-CN" altLang="en-US" i="0">
                                  <a:latin typeface="Cambria Math" panose="02040503050406030204" pitchFamily="18" charset="0"/>
                                </a:rPr>
                                <m:t>(</m:t>
                              </m:r>
                              <m:r>
                                <a:rPr lang="zh-CN" altLang="en-US" i="1">
                                  <a:latin typeface="Cambria Math" panose="02040503050406030204" pitchFamily="18" charset="0"/>
                                </a:rPr>
                                <m:t>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𝑇</m:t>
                                  </m:r>
                                </m:num>
                                <m:den>
                                  <m:r>
                                    <a:rPr lang="zh-CN" altLang="en-US" i="0">
                                      <a:latin typeface="Cambria Math" panose="02040503050406030204" pitchFamily="18" charset="0"/>
                                    </a:rPr>
                                    <m:t>𝜕</m:t>
                                  </m:r>
                                  <m:r>
                                    <a:rPr lang="zh-CN" altLang="en-US" i="1">
                                      <a:latin typeface="Cambria Math" panose="02040503050406030204" pitchFamily="18" charset="0"/>
                                    </a:rPr>
                                    <m:t>𝑦</m:t>
                                  </m:r>
                                </m:den>
                              </m:f>
                              <m:r>
                                <a:rPr lang="zh-CN" altLang="en-US" i="0">
                                  <a:latin typeface="Cambria Math" panose="02040503050406030204" pitchFamily="18" charset="0"/>
                                </a:rPr>
                                <m:t>)+ </m:t>
                              </m:r>
                              <m:f>
                                <m:fPr>
                                  <m:ctrlPr>
                                    <a:rPr lang="zh-CN" altLang="en-US" i="1">
                                      <a:latin typeface="Cambria Math" panose="02040503050406030204" pitchFamily="18" charset="0"/>
                                    </a:rPr>
                                  </m:ctrlPr>
                                </m:fPr>
                                <m:num>
                                  <m:r>
                                    <a:rPr lang="zh-CN" altLang="en-US" i="0">
                                      <a:latin typeface="Cambria Math" panose="02040503050406030204" pitchFamily="18" charset="0"/>
                                    </a:rPr>
                                    <m:t> </m:t>
                                  </m:r>
                                  <m:r>
                                    <a:rPr lang="zh-CN" altLang="en-US" i="0">
                                      <a:latin typeface="Cambria Math" panose="02040503050406030204" pitchFamily="18" charset="0"/>
                                    </a:rPr>
                                    <m:t>𝜕</m:t>
                                  </m:r>
                                </m:num>
                                <m:den>
                                  <m:r>
                                    <a:rPr lang="zh-CN" altLang="en-US" i="0">
                                      <a:latin typeface="Cambria Math" panose="02040503050406030204" pitchFamily="18" charset="0"/>
                                    </a:rPr>
                                    <m:t>𝜕</m:t>
                                  </m:r>
                                  <m:r>
                                    <a:rPr lang="zh-CN" altLang="en-US" i="1">
                                      <a:latin typeface="Cambria Math" panose="02040503050406030204" pitchFamily="18" charset="0"/>
                                    </a:rPr>
                                    <m:t>𝑧</m:t>
                                  </m:r>
                                </m:den>
                              </m:f>
                              <m:r>
                                <a:rPr lang="zh-CN" altLang="en-US" i="0">
                                  <a:latin typeface="Cambria Math" panose="02040503050406030204" pitchFamily="18" charset="0"/>
                                </a:rPr>
                                <m:t>(</m:t>
                              </m:r>
                              <m:r>
                                <a:rPr lang="zh-CN" altLang="en-US" i="1">
                                  <a:latin typeface="Cambria Math" panose="02040503050406030204" pitchFamily="18" charset="0"/>
                                </a:rPr>
                                <m:t>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𝑇</m:t>
                                  </m:r>
                                </m:num>
                                <m:den>
                                  <m:r>
                                    <a:rPr lang="zh-CN" altLang="en-US" i="0">
                                      <a:latin typeface="Cambria Math" panose="02040503050406030204" pitchFamily="18" charset="0"/>
                                    </a:rPr>
                                    <m:t>𝜕</m:t>
                                  </m:r>
                                  <m:r>
                                    <a:rPr lang="zh-CN" altLang="en-US" i="1">
                                      <a:latin typeface="Cambria Math" panose="02040503050406030204" pitchFamily="18" charset="0"/>
                                    </a:rPr>
                                    <m:t>𝑧</m:t>
                                  </m:r>
                                </m:den>
                              </m:f>
                            </m:e>
                          </m:d>
                        </m:e>
                      </m:d>
                      <m:r>
                        <a:rPr lang="zh-CN" altLang="en-US" i="1">
                          <a:latin typeface="Cambria Math" panose="02040503050406030204" pitchFamily="18" charset="0"/>
                        </a:rPr>
                        <m:t>𝑑𝑥𝑑𝑦𝑑𝑧𝑑𝑡</m:t>
                      </m:r>
                      <m:r>
                        <a:rPr lang="en-US" altLang="zh-CN" b="0" i="1" smtClean="0">
                          <a:latin typeface="Cambria Math" panose="02040503050406030204" pitchFamily="18" charset="0"/>
                        </a:rPr>
                        <m:t>      (3)</m:t>
                      </m:r>
                    </m:oMath>
                  </m:oMathPara>
                </a14:m>
                <a:endParaRPr lang="zh-CN" altLang="en-US" dirty="0"/>
              </a:p>
            </p:txBody>
          </p:sp>
        </mc:Choice>
        <mc:Fallback xmlns="">
          <p:sp>
            <p:nvSpPr>
              <p:cNvPr id="28" name="矩形 27">
                <a:extLst>
                  <a:ext uri="{FF2B5EF4-FFF2-40B4-BE49-F238E27FC236}">
                    <a16:creationId xmlns:a16="http://schemas.microsoft.com/office/drawing/2014/main" id="{7D6516A9-36E6-4F81-99F7-488D1351CA6E}"/>
                  </a:ext>
                </a:extLst>
              </p:cNvPr>
              <p:cNvSpPr>
                <a:spLocks noRot="1" noChangeAspect="1" noMove="1" noResize="1" noEditPoints="1" noAdjustHandles="1" noChangeArrowheads="1" noChangeShapeType="1" noTextEdit="1"/>
              </p:cNvSpPr>
              <p:nvPr/>
            </p:nvSpPr>
            <p:spPr>
              <a:xfrm>
                <a:off x="767147" y="5706763"/>
                <a:ext cx="6216637" cy="714683"/>
              </a:xfrm>
              <a:prstGeom prst="rect">
                <a:avLst/>
              </a:prstGeom>
              <a:blipFill>
                <a:blip r:embed="rId7"/>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A8E4A095-E729-4EDB-8F2A-E19FEA585F27}"/>
              </a:ext>
            </a:extLst>
          </p:cNvPr>
          <p:cNvSpPr txBox="1"/>
          <p:nvPr/>
        </p:nvSpPr>
        <p:spPr>
          <a:xfrm>
            <a:off x="521722" y="5295897"/>
            <a:ext cx="4048018"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联立</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dirty="0">
                <a:latin typeface="Times New Roman" panose="02020603050405020304" pitchFamily="18" charset="0"/>
                <a:ea typeface="宋体" panose="02010600030101010101" pitchFamily="2" charset="-122"/>
                <a:cs typeface="Times New Roman" panose="02020603050405020304" pitchFamily="18" charset="0"/>
              </a:rPr>
              <a:t>得：</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3220"/>
          </a:xfrm>
          <a:prstGeom prst="rect">
            <a:avLst/>
          </a:prstGeom>
          <a:noFill/>
        </p:spPr>
        <p:txBody>
          <a:bodyPr wrap="square" rtlCol="0">
            <a:spAutoFit/>
          </a:bodyPr>
          <a:lstStyle/>
          <a:p>
            <a:r>
              <a:rPr lang="zh-CN" altLang="en-US" sz="2800" b="1" spc="300" dirty="0">
                <a:solidFill>
                  <a:schemeClr val="tx1">
                    <a:lumMod val="75000"/>
                    <a:lumOff val="25000"/>
                  </a:schemeClr>
                </a:solidFill>
              </a:rPr>
              <a:t>模型构建</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3313728" cy="523220"/>
          </a:xfrm>
          <a:prstGeom prst="rect">
            <a:avLst/>
          </a:prstGeom>
        </p:spPr>
        <p:txBody>
          <a:bodyPr wrap="none">
            <a:spAutoFit/>
          </a:bodyPr>
          <a:lstStyle/>
          <a:p>
            <a:r>
              <a:rPr lang="en-US" altLang="zh-CN" sz="2800" dirty="0">
                <a:solidFill>
                  <a:schemeClr val="tx1">
                    <a:lumMod val="75000"/>
                    <a:lumOff val="25000"/>
                  </a:schemeClr>
                </a:solidFill>
              </a:rPr>
              <a:t>MODEL BUILDING</a:t>
            </a:r>
            <a:endParaRPr lang="zh-CN" altLang="en-US" sz="2800" dirty="0">
              <a:solidFill>
                <a:schemeClr val="tx1">
                  <a:lumMod val="75000"/>
                  <a:lumOff val="25000"/>
                </a:schemeClr>
              </a:solidFill>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rPr>
                <a:t>02</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 name="文本框 8">
            <a:extLst>
              <a:ext uri="{FF2B5EF4-FFF2-40B4-BE49-F238E27FC236}">
                <a16:creationId xmlns:a16="http://schemas.microsoft.com/office/drawing/2014/main" id="{8019BA35-F8F4-4F83-9FD1-CBC4E68F964A}"/>
              </a:ext>
            </a:extLst>
          </p:cNvPr>
          <p:cNvSpPr txBox="1"/>
          <p:nvPr/>
        </p:nvSpPr>
        <p:spPr>
          <a:xfrm>
            <a:off x="415567" y="914401"/>
            <a:ext cx="2474222" cy="369332"/>
          </a:xfrm>
          <a:prstGeom prst="rect">
            <a:avLst/>
          </a:prstGeom>
          <a:noFill/>
        </p:spPr>
        <p:txBody>
          <a:bodyPr wrap="square" rtlCol="0">
            <a:spAutoFit/>
          </a:bodyPr>
          <a:lstStyle/>
          <a:p>
            <a:r>
              <a:rPr lang="en-US" altLang="zh-CN" dirty="0"/>
              <a:t>1</a:t>
            </a:r>
            <a:r>
              <a:rPr lang="zh-CN" altLang="en-US" dirty="0"/>
              <a:t>）一维稳态导热模型</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69839D4-9907-4E3C-B990-80AEE9197D06}"/>
                  </a:ext>
                </a:extLst>
              </p:cNvPr>
              <p:cNvSpPr/>
              <p:nvPr/>
            </p:nvSpPr>
            <p:spPr>
              <a:xfrm>
                <a:off x="455624" y="1300771"/>
                <a:ext cx="6096000" cy="2324354"/>
              </a:xfrm>
              <a:prstGeom prst="rect">
                <a:avLst/>
              </a:prstGeom>
            </p:spPr>
            <p:txBody>
              <a:bodyPr>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结合本题的实际情况：</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en-US" dirty="0">
                    <a:latin typeface="Times New Roman" panose="02020603050405020304" pitchFamily="18" charset="0"/>
                    <a:ea typeface="宋体" panose="02010600030101010101" pitchFamily="2" charset="-122"/>
                    <a:cs typeface="Times New Roman" panose="02020603050405020304" pitchFamily="18" charset="0"/>
                  </a:rPr>
                  <a:t>）炉内空气温度会在短时间内达到稳定</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故</a:t>
                </a:r>
                <a14:m>
                  <m:oMath xmlns:m="http://schemas.openxmlformats.org/officeDocument/2006/math">
                    <m:r>
                      <a:rPr lang="zh-CN" altLang="en-US" i="1" dirty="0" smtClean="0">
                        <a:latin typeface="Cambria Math" panose="02040503050406030204" pitchFamily="18" charset="0"/>
                      </a:rPr>
                      <m:t> </m:t>
                    </m:r>
                    <m:r>
                      <m:rPr>
                        <m:sty m:val="p"/>
                      </m:rPr>
                      <a:rPr lang="en-US" altLang="zh-CN">
                        <a:latin typeface="Cambria Math" panose="02040503050406030204" pitchFamily="18" charset="0"/>
                      </a:rPr>
                      <m:t>d</m:t>
                    </m:r>
                    <m:r>
                      <m:rPr>
                        <m:sty m:val="p"/>
                      </m:rPr>
                      <a:rPr lang="zh-CN" altLang="en-US">
                        <a:latin typeface="Cambria Math" panose="02040503050406030204" pitchFamily="18" charset="0"/>
                      </a:rPr>
                      <m:t>Φ</m:t>
                    </m:r>
                    <m:r>
                      <a:rPr lang="zh-CN" altLang="en-US">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                                                       (4)</a:t>
                </a:r>
              </a:p>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ii</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）传送带处于一维空间中</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故 </a:t>
                </a:r>
                <a14:m>
                  <m:oMath xmlns:m="http://schemas.openxmlformats.org/officeDocument/2006/math">
                    <m:r>
                      <m:rPr>
                        <m:sty m:val="p"/>
                      </m:rPr>
                      <a:rPr lang="en-US" altLang="zh-CN">
                        <a:latin typeface="Cambria Math" panose="02040503050406030204" pitchFamily="18" charset="0"/>
                      </a:rPr>
                      <m:t>d</m:t>
                    </m:r>
                    <m:r>
                      <m:rPr>
                        <m:sty m:val="p"/>
                      </m:rPr>
                      <a:rPr lang="zh-CN" altLang="en-US">
                        <a:latin typeface="Cambria Math" panose="02040503050406030204" pitchFamily="18" charset="0"/>
                      </a:rPr>
                      <m:t>Φ</m:t>
                    </m:r>
                    <m:r>
                      <a:rPr lang="zh-CN" altLang="en-US">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𝑥</m:t>
                        </m:r>
                      </m:den>
                    </m:f>
                    <m:d>
                      <m:dPr>
                        <m:ctrlPr>
                          <a:rPr lang="zh-CN" altLang="zh-CN" i="1">
                            <a:latin typeface="Cambria Math" panose="02040503050406030204" pitchFamily="18" charset="0"/>
                          </a:rPr>
                        </m:ctrlPr>
                      </m:dPr>
                      <m:e>
                        <m:r>
                          <a:rPr lang="en-US" altLang="zh-CN" i="1">
                            <a:latin typeface="Cambria Math" panose="02040503050406030204" pitchFamily="18" charset="0"/>
                          </a:rPr>
                          <m:t>𝜆</m:t>
                        </m:r>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𝑥</m:t>
                            </m:r>
                          </m:den>
                        </m:f>
                      </m:e>
                    </m:d>
                    <m:r>
                      <a:rPr lang="en-US" altLang="zh-CN" b="0" i="1" smtClean="0">
                        <a:latin typeface="Cambria Math" panose="02040503050406030204" pitchFamily="18" charset="0"/>
                      </a:rPr>
                      <m:t>𝑑𝑥𝑑𝑡</m:t>
                    </m:r>
                  </m:oMath>
                </a14:m>
                <a:r>
                  <a:rPr lang="en-US" altLang="zh-CN" dirty="0"/>
                  <a:t>                               </a:t>
                </a:r>
                <a:r>
                  <a:rPr lang="en-US" altLang="zh-CN" dirty="0">
                    <a:latin typeface="Times New Roman" panose="02020603050405020304" pitchFamily="18" charset="0"/>
                    <a:cs typeface="Times New Roman" panose="02020603050405020304" pitchFamily="18" charset="0"/>
                  </a:rPr>
                  <a:t>(5)</a:t>
                </a:r>
              </a:p>
            </p:txBody>
          </p:sp>
        </mc:Choice>
        <mc:Fallback xmlns="">
          <p:sp>
            <p:nvSpPr>
              <p:cNvPr id="11" name="矩形 10">
                <a:extLst>
                  <a:ext uri="{FF2B5EF4-FFF2-40B4-BE49-F238E27FC236}">
                    <a16:creationId xmlns:a16="http://schemas.microsoft.com/office/drawing/2014/main" id="{669839D4-9907-4E3C-B990-80AEE9197D06}"/>
                  </a:ext>
                </a:extLst>
              </p:cNvPr>
              <p:cNvSpPr>
                <a:spLocks noRot="1" noChangeAspect="1" noMove="1" noResize="1" noEditPoints="1" noAdjustHandles="1" noChangeArrowheads="1" noChangeShapeType="1" noTextEdit="1"/>
              </p:cNvSpPr>
              <p:nvPr/>
            </p:nvSpPr>
            <p:spPr>
              <a:xfrm>
                <a:off x="455624" y="1300771"/>
                <a:ext cx="6096000" cy="2324354"/>
              </a:xfrm>
              <a:prstGeom prst="rect">
                <a:avLst/>
              </a:prstGeom>
              <a:blipFill>
                <a:blip r:embed="rId3"/>
                <a:stretch>
                  <a:fillRect l="-900"/>
                </a:stretch>
              </a:blipFill>
            </p:spPr>
            <p:txBody>
              <a:bodyPr/>
              <a:lstStyle/>
              <a:p>
                <a:r>
                  <a:rPr lang="zh-CN" altLang="en-US">
                    <a:noFill/>
                  </a:rPr>
                  <a:t> </a:t>
                </a:r>
              </a:p>
            </p:txBody>
          </p:sp>
        </mc:Fallback>
      </mc:AlternateContent>
      <p:cxnSp>
        <p:nvCxnSpPr>
          <p:cNvPr id="23" name="直接连接符 22">
            <a:extLst>
              <a:ext uri="{FF2B5EF4-FFF2-40B4-BE49-F238E27FC236}">
                <a16:creationId xmlns:a16="http://schemas.microsoft.com/office/drawing/2014/main" id="{15D08A4B-6347-4011-AEF9-ABC14F3B83A1}"/>
              </a:ext>
            </a:extLst>
          </p:cNvPr>
          <p:cNvCxnSpPr/>
          <p:nvPr/>
        </p:nvCxnSpPr>
        <p:spPr>
          <a:xfrm>
            <a:off x="7963270" y="1413801"/>
            <a:ext cx="0" cy="48063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48D0116-4CAB-46B7-9CE6-CE6AECBC9542}"/>
                  </a:ext>
                </a:extLst>
              </p:cNvPr>
              <p:cNvSpPr txBox="1"/>
              <p:nvPr/>
            </p:nvSpPr>
            <p:spPr>
              <a:xfrm>
                <a:off x="8087563" y="3352310"/>
                <a:ext cx="3701975" cy="923330"/>
              </a:xfrm>
              <a:prstGeom prst="rect">
                <a:avLst/>
              </a:prstGeom>
              <a:noFill/>
            </p:spPr>
            <p:txBody>
              <a:bodyPr wrap="square" rtlCol="0">
                <a:spAutoFit/>
              </a:bodyPr>
              <a:lstStyle/>
              <a:p>
                <a14:m>
                  <m:oMath xmlns:m="http://schemas.openxmlformats.org/officeDocument/2006/math">
                    <m:r>
                      <a:rPr lang="en-US" altLang="zh-CN">
                        <a:latin typeface="Cambria Math" panose="02040503050406030204" pitchFamily="18" charset="0"/>
                        <a:ea typeface="宋体" panose="02010600030101010101" pitchFamily="2" charset="-122"/>
                      </a:rPr>
                      <m:t>𝑇</m:t>
                    </m:r>
                    <m:r>
                      <a:rPr lang="zh-CN" altLang="en-US">
                        <a:latin typeface="Cambria Math" panose="02040503050406030204" pitchFamily="18" charset="0"/>
                        <a:ea typeface="宋体" panose="02010600030101010101" pitchFamily="2" charset="-122"/>
                      </a:rPr>
                      <m:t>：炉内空气</m:t>
                    </m:r>
                  </m:oMath>
                </a14:m>
                <a:r>
                  <a:rPr lang="zh-CN" altLang="en-US" dirty="0">
                    <a:latin typeface="宋体" panose="02010600030101010101" pitchFamily="2" charset="-122"/>
                    <a:ea typeface="宋体" panose="02010600030101010101" pitchFamily="2" charset="-122"/>
                  </a:rPr>
                  <a:t>温度</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14:m>
                  <m:oMath xmlns:m="http://schemas.openxmlformats.org/officeDocument/2006/math">
                    <m:r>
                      <a:rPr lang="zh-CN" altLang="en-US">
                        <a:latin typeface="Cambria Math" panose="02040503050406030204" pitchFamily="18" charset="0"/>
                        <a:ea typeface="宋体" panose="02010600030101010101" pitchFamily="2" charset="-122"/>
                      </a:rPr>
                      <m:t>𝜆</m:t>
                    </m:r>
                    <m:r>
                      <a:rPr lang="zh-CN" altLang="en-US">
                        <a:latin typeface="Cambria Math" panose="02040503050406030204" pitchFamily="18" charset="0"/>
                        <a:ea typeface="宋体" panose="02010600030101010101" pitchFamily="2" charset="-122"/>
                      </a:rPr>
                      <m:t>：炉内</m:t>
                    </m:r>
                  </m:oMath>
                </a14:m>
                <a:r>
                  <a:rPr lang="zh-CN" altLang="en-US" dirty="0">
                    <a:latin typeface="宋体" panose="02010600030101010101" pitchFamily="2" charset="-122"/>
                    <a:ea typeface="宋体" panose="02010600030101010101" pitchFamily="2" charset="-122"/>
                  </a:rPr>
                  <a:t>空气导热系数</a:t>
                </a:r>
              </a:p>
            </p:txBody>
          </p:sp>
        </mc:Choice>
        <mc:Fallback xmlns="">
          <p:sp>
            <p:nvSpPr>
              <p:cNvPr id="27" name="文本框 26">
                <a:extLst>
                  <a:ext uri="{FF2B5EF4-FFF2-40B4-BE49-F238E27FC236}">
                    <a16:creationId xmlns:a16="http://schemas.microsoft.com/office/drawing/2014/main" id="{048D0116-4CAB-46B7-9CE6-CE6AECBC9542}"/>
                  </a:ext>
                </a:extLst>
              </p:cNvPr>
              <p:cNvSpPr txBox="1">
                <a:spLocks noRot="1" noChangeAspect="1" noMove="1" noResize="1" noEditPoints="1" noAdjustHandles="1" noChangeArrowheads="1" noChangeShapeType="1" noTextEdit="1"/>
              </p:cNvSpPr>
              <p:nvPr/>
            </p:nvSpPr>
            <p:spPr>
              <a:xfrm>
                <a:off x="8087563" y="3352310"/>
                <a:ext cx="3701975" cy="923330"/>
              </a:xfrm>
              <a:prstGeom prst="rect">
                <a:avLst/>
              </a:prstGeom>
              <a:blipFill>
                <a:blip r:embed="rId4"/>
                <a:stretch>
                  <a:fillRect t="-5298" b="-8609"/>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57241DDE-EB73-4591-84D2-7067985E03E2}"/>
              </a:ext>
            </a:extLst>
          </p:cNvPr>
          <p:cNvSpPr txBox="1"/>
          <p:nvPr/>
        </p:nvSpPr>
        <p:spPr>
          <a:xfrm>
            <a:off x="455624" y="3813975"/>
            <a:ext cx="3848060" cy="458908"/>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联立</a:t>
            </a:r>
            <a:r>
              <a:rPr lang="en-US" altLang="zh-CN" dirty="0">
                <a:latin typeface="Times New Roman" panose="02020603050405020304" pitchFamily="18" charset="0"/>
                <a:ea typeface="宋体" panose="02010600030101010101" pitchFamily="2" charset="-122"/>
                <a:cs typeface="Times New Roman" panose="02020603050405020304" pitchFamily="18" charset="0"/>
              </a:rPr>
              <a:t>(4)(5)</a:t>
            </a:r>
            <a:r>
              <a:rPr lang="zh-CN" altLang="en-US" dirty="0">
                <a:latin typeface="Times New Roman" panose="02020603050405020304" pitchFamily="18" charset="0"/>
                <a:ea typeface="宋体" panose="02010600030101010101" pitchFamily="2" charset="-122"/>
                <a:cs typeface="Times New Roman" panose="02020603050405020304" pitchFamily="18" charset="0"/>
              </a:rPr>
              <a:t>，得：</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9899C6D8-DF7E-4E30-80C9-BB44A72EE50B}"/>
                  </a:ext>
                </a:extLst>
              </p:cNvPr>
              <p:cNvSpPr/>
              <p:nvPr/>
            </p:nvSpPr>
            <p:spPr>
              <a:xfrm>
                <a:off x="1691339" y="4354795"/>
                <a:ext cx="445538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pitchFamily="18" charset="0"/>
                            </a:rPr>
                          </m:ctrlPr>
                        </m:fPr>
                        <m:num>
                          <m:r>
                            <a:rPr lang="zh-CN" altLang="en-US">
                              <a:latin typeface="Cambria Math" panose="02040503050406030204" pitchFamily="18" charset="0"/>
                            </a:rPr>
                            <m:t> </m:t>
                          </m:r>
                          <m:r>
                            <a:rPr lang="zh-CN" altLang="en-US" i="0">
                              <a:latin typeface="Cambria Math" panose="02040503050406030204" pitchFamily="18" charset="0"/>
                            </a:rPr>
                            <m:t>𝜕</m:t>
                          </m:r>
                        </m:num>
                        <m:den>
                          <m:r>
                            <a:rPr lang="zh-CN" altLang="en-US" i="0">
                              <a:latin typeface="Cambria Math" panose="02040503050406030204" pitchFamily="18" charset="0"/>
                            </a:rPr>
                            <m:t>𝜕</m:t>
                          </m:r>
                          <m:r>
                            <a:rPr lang="zh-CN" altLang="en-US" i="1">
                              <a:latin typeface="Cambria Math" panose="02040503050406030204" pitchFamily="18" charset="0"/>
                            </a:rPr>
                            <m:t>𝑥</m:t>
                          </m:r>
                        </m:den>
                      </m:f>
                      <m:d>
                        <m:dPr>
                          <m:ctrlPr>
                            <a:rPr lang="zh-CN" altLang="en-US" i="1">
                              <a:latin typeface="Cambria Math" panose="02040503050406030204" pitchFamily="18" charset="0"/>
                            </a:rPr>
                          </m:ctrlPr>
                        </m:dPr>
                        <m:e>
                          <m:r>
                            <a:rPr lang="zh-CN" altLang="en-US" i="1">
                              <a:latin typeface="Cambria Math" panose="02040503050406030204" pitchFamily="18" charset="0"/>
                            </a:rPr>
                            <m:t>𝜆</m:t>
                          </m:r>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𝑇</m:t>
                              </m:r>
                            </m:num>
                            <m:den>
                              <m:r>
                                <a:rPr lang="zh-CN" altLang="en-US" i="0">
                                  <a:latin typeface="Cambria Math" panose="02040503050406030204" pitchFamily="18" charset="0"/>
                                </a:rPr>
                                <m:t>𝜕</m:t>
                              </m:r>
                              <m:r>
                                <a:rPr lang="zh-CN" altLang="en-US" i="1">
                                  <a:latin typeface="Cambria Math" panose="02040503050406030204" pitchFamily="18" charset="0"/>
                                </a:rPr>
                                <m:t>𝑥</m:t>
                              </m:r>
                            </m:den>
                          </m:f>
                        </m:e>
                      </m:d>
                      <m:r>
                        <a:rPr lang="zh-CN" altLang="en-US" i="0">
                          <a:latin typeface="Cambria Math" panose="02040503050406030204" pitchFamily="18" charset="0"/>
                        </a:rPr>
                        <m:t>=0</m:t>
                      </m:r>
                      <m:r>
                        <m:rPr>
                          <m:nor/>
                        </m:rPr>
                        <a:rPr lang="en-US" altLang="zh-CN" b="0" i="0" smtClean="0">
                          <a:latin typeface="Cambria Math" panose="02040503050406030204" pitchFamily="18" charset="0"/>
                        </a:rPr>
                        <m:t>                                                 </m:t>
                      </m:r>
                      <m:r>
                        <m:rPr>
                          <m:nor/>
                        </m:rPr>
                        <a:rPr lang="en-US" altLang="zh-CN" dirty="0">
                          <a:latin typeface="Times New Roman" panose="02020603050405020304" pitchFamily="18" charset="0"/>
                          <a:cs typeface="Times New Roman" panose="02020603050405020304" pitchFamily="18" charset="0"/>
                        </a:rPr>
                        <m:t>(</m:t>
                      </m:r>
                      <m:r>
                        <m:rPr>
                          <m:nor/>
                        </m:rPr>
                        <a:rPr lang="en-US" altLang="zh-CN" b="0" i="0" dirty="0" smtClean="0">
                          <a:latin typeface="Times New Roman" panose="02020603050405020304" pitchFamily="18" charset="0"/>
                          <a:cs typeface="Times New Roman" panose="02020603050405020304" pitchFamily="18" charset="0"/>
                        </a:rPr>
                        <m:t>6</m:t>
                      </m:r>
                      <m:r>
                        <m:rPr>
                          <m:nor/>
                        </m:rPr>
                        <a:rPr lang="en-US" altLang="zh-CN" dirty="0">
                          <a:latin typeface="Times New Roman" panose="02020603050405020304" pitchFamily="18" charset="0"/>
                          <a:cs typeface="Times New Roman" panose="02020603050405020304" pitchFamily="18" charset="0"/>
                        </a:rPr>
                        <m:t>)</m:t>
                      </m:r>
                    </m:oMath>
                  </m:oMathPara>
                </a14:m>
                <a:endParaRPr lang="zh-CN" altLang="en-US" dirty="0"/>
              </a:p>
            </p:txBody>
          </p:sp>
        </mc:Choice>
        <mc:Fallback xmlns="">
          <p:sp>
            <p:nvSpPr>
              <p:cNvPr id="16" name="矩形 15">
                <a:extLst>
                  <a:ext uri="{FF2B5EF4-FFF2-40B4-BE49-F238E27FC236}">
                    <a16:creationId xmlns:a16="http://schemas.microsoft.com/office/drawing/2014/main" id="{9899C6D8-DF7E-4E30-80C9-BB44A72EE50B}"/>
                  </a:ext>
                </a:extLst>
              </p:cNvPr>
              <p:cNvSpPr>
                <a:spLocks noRot="1" noChangeAspect="1" noMove="1" noResize="1" noEditPoints="1" noAdjustHandles="1" noChangeArrowheads="1" noChangeShapeType="1" noTextEdit="1"/>
              </p:cNvSpPr>
              <p:nvPr/>
            </p:nvSpPr>
            <p:spPr>
              <a:xfrm>
                <a:off x="1691339" y="4354795"/>
                <a:ext cx="4455387" cy="714683"/>
              </a:xfrm>
              <a:prstGeom prst="rect">
                <a:avLst/>
              </a:prstGeom>
              <a:blipFill>
                <a:blip r:embed="rId5"/>
                <a:stretch>
                  <a:fillRect/>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BF6A639D-4AF5-4EA2-9F26-EE2EE4B21233}"/>
              </a:ext>
            </a:extLst>
          </p:cNvPr>
          <p:cNvSpPr txBox="1"/>
          <p:nvPr/>
        </p:nvSpPr>
        <p:spPr>
          <a:xfrm flipH="1">
            <a:off x="455624" y="5151390"/>
            <a:ext cx="4136093"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对其积分，得</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8013DD3-2224-4F76-8EE1-94B6A2DA5C7D}"/>
                  </a:ext>
                </a:extLst>
              </p:cNvPr>
              <p:cNvSpPr/>
              <p:nvPr/>
            </p:nvSpPr>
            <p:spPr>
              <a:xfrm>
                <a:off x="1748039" y="5620401"/>
                <a:ext cx="445641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cs typeface="Times New Roman" panose="02020603050405020304" pitchFamily="18" charset="0"/>
                        </a:rPr>
                        <m:t>𝜆</m:t>
                      </m:r>
                      <m:f>
                        <m:fPr>
                          <m:ctrlPr>
                            <a:rPr lang="zh-CN" altLang="en-US" i="1">
                              <a:latin typeface="Cambria Math" panose="02040503050406030204" pitchFamily="18" charset="0"/>
                              <a:cs typeface="Times New Roman" panose="02020603050405020304" pitchFamily="18" charset="0"/>
                            </a:rPr>
                          </m:ctrlPr>
                        </m:fPr>
                        <m:num>
                          <m:r>
                            <a:rPr lang="zh-CN" altLang="en-US">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𝑇</m:t>
                          </m:r>
                        </m:num>
                        <m:den>
                          <m:r>
                            <a:rPr lang="zh-CN" altLang="en-US">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𝑥</m:t>
                          </m:r>
                        </m:den>
                      </m:f>
                      <m:r>
                        <a:rPr lang="zh-CN" altLang="en-US">
                          <a:latin typeface="Cambria Math" panose="02040503050406030204" pitchFamily="18" charset="0"/>
                          <a:cs typeface="Times New Roman" panose="02020603050405020304" pitchFamily="18" charset="0"/>
                        </a:rPr>
                        <m:t>= </m:t>
                      </m:r>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𝐶</m:t>
                          </m:r>
                        </m:e>
                        <m:sub>
                          <m:r>
                            <a:rPr lang="zh-CN" altLang="en-US">
                              <a:latin typeface="Cambria Math" panose="02040503050406030204" pitchFamily="18" charset="0"/>
                              <a:cs typeface="Times New Roman" panose="02020603050405020304" pitchFamily="18" charset="0"/>
                            </a:rPr>
                            <m:t>1</m:t>
                          </m:r>
                        </m:sub>
                      </m:sSub>
                      <m:r>
                        <a:rPr lang="en-US" altLang="zh-CN">
                          <a:latin typeface="Cambria Math" panose="02040503050406030204" pitchFamily="18" charset="0"/>
                          <a:cs typeface="Times New Roman" panose="02020603050405020304" pitchFamily="18" charset="0"/>
                        </a:rPr>
                        <m:t>                                                        (7)</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D8013DD3-2224-4F76-8EE1-94B6A2DA5C7D}"/>
                  </a:ext>
                </a:extLst>
              </p:cNvPr>
              <p:cNvSpPr>
                <a:spLocks noRot="1" noChangeAspect="1" noMove="1" noResize="1" noEditPoints="1" noAdjustHandles="1" noChangeArrowheads="1" noChangeShapeType="1" noTextEdit="1"/>
              </p:cNvSpPr>
              <p:nvPr/>
            </p:nvSpPr>
            <p:spPr>
              <a:xfrm>
                <a:off x="1748039" y="5620401"/>
                <a:ext cx="4456413" cy="6190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AABC52C-08CF-411C-9F8B-1A5F3B0BDF91}"/>
                  </a:ext>
                </a:extLst>
              </p:cNvPr>
              <p:cNvSpPr txBox="1"/>
              <p:nvPr/>
            </p:nvSpPr>
            <p:spPr>
              <a:xfrm>
                <a:off x="8087563" y="5573819"/>
                <a:ext cx="3701975" cy="369332"/>
              </a:xfrm>
              <a:prstGeom prst="rect">
                <a:avLst/>
              </a:prstGeom>
              <a:noFill/>
            </p:spPr>
            <p:txBody>
              <a:bodyPr wrap="square" rtlCol="0">
                <a:spAutoFit/>
              </a:bodyPr>
              <a:lstStyle/>
              <a:p>
                <a14:m>
                  <m:oMath xmlns:m="http://schemas.openxmlformats.org/officeDocument/2006/math">
                    <m:sSub>
                      <m:sSubPr>
                        <m:ctrlPr>
                          <a:rPr lang="zh-CN" altLang="en-US" i="1">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𝐶</m:t>
                        </m:r>
                      </m:e>
                      <m:sub>
                        <m:r>
                          <a:rPr lang="zh-CN" altLang="en-US">
                            <a:latin typeface="Cambria Math" panose="02040503050406030204" pitchFamily="18" charset="0"/>
                            <a:cs typeface="Times New Roman" panose="02020603050405020304" pitchFamily="18" charset="0"/>
                          </a:rPr>
                          <m:t>1</m:t>
                        </m:r>
                      </m:sub>
                    </m:sSub>
                  </m:oMath>
                </a14:m>
                <a:r>
                  <a:rPr lang="zh-CN" altLang="en-US" dirty="0">
                    <a:latin typeface="宋体" panose="02010600030101010101" pitchFamily="2" charset="-122"/>
                    <a:ea typeface="宋体" panose="02010600030101010101" pitchFamily="2" charset="-122"/>
                  </a:rPr>
                  <a:t>：常数</a:t>
                </a:r>
              </a:p>
            </p:txBody>
          </p:sp>
        </mc:Choice>
        <mc:Fallback xmlns="">
          <p:sp>
            <p:nvSpPr>
              <p:cNvPr id="30" name="文本框 29">
                <a:extLst>
                  <a:ext uri="{FF2B5EF4-FFF2-40B4-BE49-F238E27FC236}">
                    <a16:creationId xmlns:a16="http://schemas.microsoft.com/office/drawing/2014/main" id="{1AABC52C-08CF-411C-9F8B-1A5F3B0BDF91}"/>
                  </a:ext>
                </a:extLst>
              </p:cNvPr>
              <p:cNvSpPr txBox="1">
                <a:spLocks noRot="1" noChangeAspect="1" noMove="1" noResize="1" noEditPoints="1" noAdjustHandles="1" noChangeArrowheads="1" noChangeShapeType="1" noTextEdit="1"/>
              </p:cNvSpPr>
              <p:nvPr/>
            </p:nvSpPr>
            <p:spPr>
              <a:xfrm>
                <a:off x="8087563" y="5573819"/>
                <a:ext cx="3701975" cy="369332"/>
              </a:xfrm>
              <a:prstGeom prst="rect">
                <a:avLst/>
              </a:prstGeom>
              <a:blipFill>
                <a:blip r:embed="rId7"/>
                <a:stretch>
                  <a:fillRect t="-11475"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4567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3220"/>
          </a:xfrm>
          <a:prstGeom prst="rect">
            <a:avLst/>
          </a:prstGeom>
          <a:noFill/>
        </p:spPr>
        <p:txBody>
          <a:bodyPr wrap="square" rtlCol="0">
            <a:spAutoFit/>
          </a:bodyPr>
          <a:lstStyle/>
          <a:p>
            <a:r>
              <a:rPr lang="zh-CN" altLang="en-US" sz="2800" b="1" spc="300" dirty="0">
                <a:solidFill>
                  <a:schemeClr val="tx1">
                    <a:lumMod val="75000"/>
                    <a:lumOff val="25000"/>
                  </a:schemeClr>
                </a:solidFill>
              </a:rPr>
              <a:t>模型构建</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3313728" cy="523220"/>
          </a:xfrm>
          <a:prstGeom prst="rect">
            <a:avLst/>
          </a:prstGeom>
        </p:spPr>
        <p:txBody>
          <a:bodyPr wrap="none">
            <a:spAutoFit/>
          </a:bodyPr>
          <a:lstStyle/>
          <a:p>
            <a:r>
              <a:rPr lang="en-US" altLang="zh-CN" sz="2800" dirty="0">
                <a:solidFill>
                  <a:schemeClr val="tx1">
                    <a:lumMod val="75000"/>
                    <a:lumOff val="25000"/>
                  </a:schemeClr>
                </a:solidFill>
              </a:rPr>
              <a:t>MODEL BUILDING</a:t>
            </a:r>
            <a:endParaRPr lang="zh-CN" altLang="en-US" sz="2800" dirty="0">
              <a:solidFill>
                <a:schemeClr val="tx1">
                  <a:lumMod val="75000"/>
                  <a:lumOff val="25000"/>
                </a:schemeClr>
              </a:solidFill>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rPr>
                <a:t>02</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 name="文本框 8">
            <a:extLst>
              <a:ext uri="{FF2B5EF4-FFF2-40B4-BE49-F238E27FC236}">
                <a16:creationId xmlns:a16="http://schemas.microsoft.com/office/drawing/2014/main" id="{8019BA35-F8F4-4F83-9FD1-CBC4E68F964A}"/>
              </a:ext>
            </a:extLst>
          </p:cNvPr>
          <p:cNvSpPr txBox="1"/>
          <p:nvPr/>
        </p:nvSpPr>
        <p:spPr>
          <a:xfrm>
            <a:off x="415567" y="914401"/>
            <a:ext cx="2474222" cy="369332"/>
          </a:xfrm>
          <a:prstGeom prst="rect">
            <a:avLst/>
          </a:prstGeom>
          <a:noFill/>
        </p:spPr>
        <p:txBody>
          <a:bodyPr wrap="square" rtlCol="0">
            <a:spAutoFit/>
          </a:bodyPr>
          <a:lstStyle/>
          <a:p>
            <a:r>
              <a:rPr lang="en-US" altLang="zh-CN" dirty="0"/>
              <a:t>1</a:t>
            </a:r>
            <a:r>
              <a:rPr lang="zh-CN" altLang="en-US" dirty="0"/>
              <a:t>）一维稳态导热模型</a:t>
            </a:r>
          </a:p>
        </p:txBody>
      </p:sp>
      <p:cxnSp>
        <p:nvCxnSpPr>
          <p:cNvPr id="23" name="直接连接符 22">
            <a:extLst>
              <a:ext uri="{FF2B5EF4-FFF2-40B4-BE49-F238E27FC236}">
                <a16:creationId xmlns:a16="http://schemas.microsoft.com/office/drawing/2014/main" id="{15D08A4B-6347-4011-AEF9-ABC14F3B83A1}"/>
              </a:ext>
            </a:extLst>
          </p:cNvPr>
          <p:cNvCxnSpPr/>
          <p:nvPr/>
        </p:nvCxnSpPr>
        <p:spPr>
          <a:xfrm>
            <a:off x="7963270" y="1413801"/>
            <a:ext cx="0" cy="48063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48D0116-4CAB-46B7-9CE6-CE6AECBC9542}"/>
                  </a:ext>
                </a:extLst>
              </p:cNvPr>
              <p:cNvSpPr txBox="1"/>
              <p:nvPr/>
            </p:nvSpPr>
            <p:spPr>
              <a:xfrm>
                <a:off x="8058140" y="1669931"/>
                <a:ext cx="3701975" cy="1284069"/>
              </a:xfrm>
              <a:prstGeom prst="rect">
                <a:avLst/>
              </a:prstGeom>
              <a:noFill/>
            </p:spPr>
            <p:txBody>
              <a:bodyPr wrap="square" rtlCol="0">
                <a:spAutoFit/>
              </a:bodyPr>
              <a:lstStyle/>
              <a:p>
                <a:pPr>
                  <a:lnSpc>
                    <a:spcPct val="150000"/>
                  </a:lnSpc>
                </a:pPr>
                <a14:m>
                  <m:oMath xmlns:m="http://schemas.openxmlformats.org/officeDocument/2006/math">
                    <m:r>
                      <a:rPr lang="en-US" altLang="zh-CN">
                        <a:latin typeface="Cambria Math" panose="02040503050406030204" pitchFamily="18" charset="0"/>
                        <a:ea typeface="宋体" panose="02010600030101010101" pitchFamily="2" charset="-122"/>
                      </a:rPr>
                      <m:t>𝑇</m:t>
                    </m:r>
                    <m:r>
                      <a:rPr lang="zh-CN" altLang="en-US">
                        <a:latin typeface="Cambria Math" panose="02040503050406030204" pitchFamily="18" charset="0"/>
                        <a:ea typeface="宋体" panose="02010600030101010101" pitchFamily="2" charset="-122"/>
                      </a:rPr>
                      <m:t>：炉内空气</m:t>
                    </m:r>
                  </m:oMath>
                </a14:m>
                <a:r>
                  <a:rPr lang="zh-CN" altLang="en-US" dirty="0">
                    <a:latin typeface="宋体" panose="02010600030101010101" pitchFamily="2" charset="-122"/>
                    <a:ea typeface="宋体" panose="02010600030101010101" pitchFamily="2" charset="-122"/>
                  </a:rPr>
                  <a:t>温度</a:t>
                </a:r>
                <a:endParaRPr lang="en-US" altLang="zh-CN" dirty="0">
                  <a:latin typeface="宋体" panose="02010600030101010101" pitchFamily="2" charset="-122"/>
                  <a:ea typeface="宋体" panose="02010600030101010101" pitchFamily="2" charset="-122"/>
                </a:endParaRPr>
              </a:p>
              <a:p>
                <a:pPr>
                  <a:lnSpc>
                    <a:spcPct val="150000"/>
                  </a:lnSpc>
                </a:pPr>
                <a14:m>
                  <m:oMath xmlns:m="http://schemas.openxmlformats.org/officeDocument/2006/math">
                    <m:r>
                      <a:rPr lang="zh-CN" altLang="en-US">
                        <a:latin typeface="Cambria Math" panose="02040503050406030204" pitchFamily="18" charset="0"/>
                        <a:ea typeface="宋体" panose="02010600030101010101" pitchFamily="2" charset="-122"/>
                      </a:rPr>
                      <m:t>𝜆</m:t>
                    </m:r>
                    <m:r>
                      <a:rPr lang="zh-CN" altLang="en-US">
                        <a:latin typeface="Cambria Math" panose="02040503050406030204" pitchFamily="18" charset="0"/>
                        <a:ea typeface="宋体" panose="02010600030101010101" pitchFamily="2" charset="-122"/>
                      </a:rPr>
                      <m:t>：炉内</m:t>
                    </m:r>
                  </m:oMath>
                </a14:m>
                <a:r>
                  <a:rPr lang="zh-CN" altLang="en-US" dirty="0">
                    <a:latin typeface="宋体" panose="02010600030101010101" pitchFamily="2" charset="-122"/>
                    <a:ea typeface="宋体" panose="02010600030101010101" pitchFamily="2" charset="-122"/>
                  </a:rPr>
                  <a:t>空气导热系数</a:t>
                </a:r>
                <a:endParaRPr lang="en-US" altLang="zh-CN" dirty="0">
                  <a:latin typeface="宋体" panose="02010600030101010101" pitchFamily="2" charset="-122"/>
                  <a:ea typeface="宋体" panose="02010600030101010101" pitchFamily="2" charset="-122"/>
                </a:endParaRPr>
              </a:p>
              <a:p>
                <a:pP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a:latin typeface="Cambria Math" panose="02040503050406030204" pitchFamily="18" charset="0"/>
                          </a:rPr>
                          <m:t>0</m:t>
                        </m:r>
                      </m:sub>
                    </m:sSub>
                    <m:r>
                      <a:rPr lang="zh-CN" altLang="en-US" i="1">
                        <a:latin typeface="Cambria Math" panose="02040503050406030204" pitchFamily="18" charset="0"/>
                      </a:rPr>
                      <m:t>、</m:t>
                    </m:r>
                    <m:r>
                      <a:rPr lang="en-US" altLang="zh-CN" i="1">
                        <a:latin typeface="Cambria Math" panose="02040503050406030204" pitchFamily="18" charset="0"/>
                      </a:rPr>
                      <m:t>𝑏</m:t>
                    </m:r>
                    <m:r>
                      <a:rPr lang="zh-CN" altLang="en-US" i="1">
                        <a:latin typeface="Cambria Math" panose="02040503050406030204" pitchFamily="18" charset="0"/>
                      </a:rPr>
                      <m:t>：</m:t>
                    </m:r>
                  </m:oMath>
                </a14:m>
                <a:r>
                  <a:rPr lang="zh-CN" altLang="en-US" dirty="0">
                    <a:latin typeface="宋体" panose="02010600030101010101" pitchFamily="2" charset="-122"/>
                    <a:ea typeface="宋体" panose="02010600030101010101" pitchFamily="2" charset="-122"/>
                  </a:rPr>
                  <a:t>常数</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查表计算得</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mc:Choice>
        <mc:Fallback xmlns="">
          <p:sp>
            <p:nvSpPr>
              <p:cNvPr id="27" name="文本框 26">
                <a:extLst>
                  <a:ext uri="{FF2B5EF4-FFF2-40B4-BE49-F238E27FC236}">
                    <a16:creationId xmlns:a16="http://schemas.microsoft.com/office/drawing/2014/main" id="{048D0116-4CAB-46B7-9CE6-CE6AECBC9542}"/>
                  </a:ext>
                </a:extLst>
              </p:cNvPr>
              <p:cNvSpPr txBox="1">
                <a:spLocks noRot="1" noChangeAspect="1" noMove="1" noResize="1" noEditPoints="1" noAdjustHandles="1" noChangeArrowheads="1" noChangeShapeType="1" noTextEdit="1"/>
              </p:cNvSpPr>
              <p:nvPr/>
            </p:nvSpPr>
            <p:spPr>
              <a:xfrm>
                <a:off x="8058140" y="1669931"/>
                <a:ext cx="3701975" cy="1284069"/>
              </a:xfrm>
              <a:prstGeom prst="rect">
                <a:avLst/>
              </a:prstGeom>
              <a:blipFill>
                <a:blip r:embed="rId3"/>
                <a:stretch>
                  <a:fillRect b="-56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AABC52C-08CF-411C-9F8B-1A5F3B0BDF91}"/>
                  </a:ext>
                </a:extLst>
              </p:cNvPr>
              <p:cNvSpPr txBox="1"/>
              <p:nvPr/>
            </p:nvSpPr>
            <p:spPr>
              <a:xfrm>
                <a:off x="8069840" y="4357073"/>
                <a:ext cx="3701975" cy="369332"/>
              </a:xfrm>
              <a:prstGeom prst="rect">
                <a:avLst/>
              </a:prstGeom>
              <a:noFill/>
            </p:spPr>
            <p:txBody>
              <a:bodyPr wrap="square" rtlCol="0">
                <a:spAutoFit/>
              </a:bodyPr>
              <a:lstStyle/>
              <a:p>
                <a14:m>
                  <m:oMath xmlns:m="http://schemas.openxmlformats.org/officeDocument/2006/math">
                    <m:sSub>
                      <m:sSubPr>
                        <m:ctrlPr>
                          <a:rPr lang="zh-CN" altLang="en-US" i="1" smtClean="0">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𝐶</m:t>
                        </m:r>
                      </m:e>
                      <m:sub>
                        <m:r>
                          <a:rPr lang="zh-CN" altLang="en-US">
                            <a:latin typeface="Cambria Math" panose="02040503050406030204" pitchFamily="18" charset="0"/>
                            <a:cs typeface="Times New Roman" panose="02020603050405020304" pitchFamily="18" charset="0"/>
                          </a:rPr>
                          <m:t>1</m:t>
                        </m:r>
                      </m:sub>
                    </m:sSub>
                  </m:oMath>
                </a14:m>
                <a:r>
                  <a:rPr lang="zh-CN" altLang="en-US" dirty="0">
                    <a:latin typeface="宋体" panose="02010600030101010101" pitchFamily="2" charset="-122"/>
                    <a:ea typeface="宋体" panose="02010600030101010101" pitchFamily="2" charset="-122"/>
                  </a:rPr>
                  <a:t>、</a:t>
                </a:r>
                <a:r>
                  <a:rPr lang="zh-CN" altLang="en-US" dirty="0">
                    <a:cs typeface="Times New Roman" panose="02020603050405020304" pitchFamily="18" charset="0"/>
                  </a:rPr>
                  <a:t> </a:t>
                </a:r>
                <a14:m>
                  <m:oMath xmlns:m="http://schemas.openxmlformats.org/officeDocument/2006/math">
                    <m:sSub>
                      <m:sSubPr>
                        <m:ctrlPr>
                          <a:rPr lang="zh-CN" altLang="en-US" i="1" smtClean="0">
                            <a:latin typeface="Cambria Math" panose="02040503050406030204" pitchFamily="18" charset="0"/>
                            <a:cs typeface="Times New Roman" panose="02020603050405020304" pitchFamily="18" charset="0"/>
                          </a:rPr>
                        </m:ctrlPr>
                      </m:sSubPr>
                      <m:e>
                        <m:r>
                          <a:rPr lang="zh-CN" altLang="en-US">
                            <a:latin typeface="Cambria Math" panose="02040503050406030204" pitchFamily="18" charset="0"/>
                            <a:cs typeface="Times New Roman" panose="02020603050405020304" pitchFamily="18" charset="0"/>
                          </a:rPr>
                          <m:t>𝐶</m:t>
                        </m:r>
                      </m:e>
                      <m:sub>
                        <m:r>
                          <a:rPr lang="en-US" altLang="zh-CN" b="0" i="0" smtClean="0">
                            <a:latin typeface="Cambria Math" panose="02040503050406030204" pitchFamily="18" charset="0"/>
                            <a:cs typeface="Times New Roman" panose="02020603050405020304" pitchFamily="18" charset="0"/>
                          </a:rPr>
                          <m:t>2</m:t>
                        </m:r>
                      </m:sub>
                    </m:sSub>
                    <m:r>
                      <a:rPr lang="zh-CN" altLang="en-US" i="1">
                        <a:latin typeface="Cambria Math" panose="02040503050406030204" pitchFamily="18" charset="0"/>
                        <a:cs typeface="Times New Roman" panose="02020603050405020304" pitchFamily="18" charset="0"/>
                      </a:rPr>
                      <m:t> </m:t>
                    </m:r>
                  </m:oMath>
                </a14:m>
                <a:r>
                  <a:rPr lang="zh-CN" altLang="en-US" dirty="0">
                    <a:latin typeface="宋体" panose="02010600030101010101" pitchFamily="2" charset="-122"/>
                    <a:ea typeface="宋体" panose="02010600030101010101" pitchFamily="2" charset="-122"/>
                  </a:rPr>
                  <a:t>：常数</a:t>
                </a:r>
              </a:p>
            </p:txBody>
          </p:sp>
        </mc:Choice>
        <mc:Fallback xmlns="">
          <p:sp>
            <p:nvSpPr>
              <p:cNvPr id="30" name="文本框 29">
                <a:extLst>
                  <a:ext uri="{FF2B5EF4-FFF2-40B4-BE49-F238E27FC236}">
                    <a16:creationId xmlns:a16="http://schemas.microsoft.com/office/drawing/2014/main" id="{1AABC52C-08CF-411C-9F8B-1A5F3B0BDF91}"/>
                  </a:ext>
                </a:extLst>
              </p:cNvPr>
              <p:cNvSpPr txBox="1">
                <a:spLocks noRot="1" noChangeAspect="1" noMove="1" noResize="1" noEditPoints="1" noAdjustHandles="1" noChangeArrowheads="1" noChangeShapeType="1" noTextEdit="1"/>
              </p:cNvSpPr>
              <p:nvPr/>
            </p:nvSpPr>
            <p:spPr>
              <a:xfrm>
                <a:off x="8069840" y="4357073"/>
                <a:ext cx="3701975" cy="369332"/>
              </a:xfrm>
              <a:prstGeom prst="rect">
                <a:avLst/>
              </a:prstGeom>
              <a:blipFill>
                <a:blip r:embed="rId4"/>
                <a:stretch>
                  <a:fillRect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CAB4D58-DC3F-4EF5-868A-2B27AE41B2FA}"/>
                  </a:ext>
                </a:extLst>
              </p:cNvPr>
              <p:cNvSpPr txBox="1"/>
              <p:nvPr/>
            </p:nvSpPr>
            <p:spPr>
              <a:xfrm flipH="1">
                <a:off x="599017" y="1703471"/>
                <a:ext cx="6773661" cy="871392"/>
              </a:xfrm>
              <a:prstGeom prst="rect">
                <a:avLst/>
              </a:prstGeom>
              <a:noFill/>
            </p:spPr>
            <p:txBody>
              <a:bodyPr wrap="square" rtlCol="0">
                <a:spAutoFit/>
              </a:bodyPr>
              <a:lstStyle/>
              <a:p>
                <a:pPr>
                  <a:lnSpc>
                    <a:spcPct val="150000"/>
                  </a:lnSpc>
                </a:pPr>
                <a:r>
                  <a:rPr lang="zh-CN" altLang="en-US" dirty="0">
                    <a:latin typeface="宋体" panose="02010600030101010101" pitchFamily="2" charset="-122"/>
                    <a:ea typeface="宋体" panose="02010600030101010101" pitchFamily="2" charset="-122"/>
                  </a:rPr>
                  <a:t>在本题考虑的温度范围内可以认为 </a:t>
                </a:r>
                <a14:m>
                  <m:oMath xmlns:m="http://schemas.openxmlformats.org/officeDocument/2006/math">
                    <m:r>
                      <a:rPr lang="zh-CN" altLang="en-US">
                        <a:latin typeface="Cambria Math" panose="02040503050406030204" pitchFamily="18" charset="0"/>
                        <a:ea typeface="宋体" panose="02010600030101010101" pitchFamily="2" charset="-122"/>
                      </a:rPr>
                      <m:t>𝜆</m:t>
                    </m:r>
                  </m:oMath>
                </a14:m>
                <a:r>
                  <a:rPr lang="zh-CN" altLang="en-US" dirty="0">
                    <a:latin typeface="宋体" panose="02010600030101010101" pitchFamily="2" charset="-122"/>
                    <a:ea typeface="宋体" panose="02010600030101010101" pitchFamily="2" charset="-122"/>
                  </a:rPr>
                  <a:t> 与 </a:t>
                </a:r>
                <a14:m>
                  <m:oMath xmlns:m="http://schemas.openxmlformats.org/officeDocument/2006/math">
                    <m:r>
                      <a:rPr lang="en-US" altLang="zh-CN">
                        <a:latin typeface="Cambria Math" panose="02040503050406030204" pitchFamily="18" charset="0"/>
                        <a:ea typeface="宋体" panose="02010600030101010101" pitchFamily="2" charset="-122"/>
                      </a:rPr>
                      <m:t>𝑇</m:t>
                    </m:r>
                  </m:oMath>
                </a14:m>
                <a:r>
                  <a:rPr lang="zh-CN" altLang="en-US" dirty="0">
                    <a:latin typeface="宋体" panose="02010600030101010101" pitchFamily="2" charset="-122"/>
                    <a:ea typeface="宋体" panose="02010600030101010101" pitchFamily="2" charset="-122"/>
                  </a:rPr>
                  <a:t> 成正比例关系</a:t>
                </a:r>
                <a:r>
                  <a:rPr lang="en-US" altLang="zh-CN" dirty="0">
                    <a:latin typeface="宋体" panose="02010600030101010101" pitchFamily="2" charset="-122"/>
                    <a:ea typeface="宋体" panose="02010600030101010101" pitchFamily="2" charset="-122"/>
                  </a:rPr>
                  <a:t>:</a:t>
                </a:r>
              </a:p>
              <a:p>
                <a:pPr>
                  <a:lnSpc>
                    <a:spcPct val="150000"/>
                  </a:lnSpc>
                </a:pPr>
                <a:r>
                  <a:rPr lang="en-US" altLang="zh-CN" dirty="0"/>
                  <a:t>                                  </a:t>
                </a:r>
                <a14:m>
                  <m:oMath xmlns:m="http://schemas.openxmlformats.org/officeDocument/2006/math">
                    <m:r>
                      <a:rPr lang="en-US" altLang="zh-CN" i="1">
                        <a:latin typeface="Cambria Math" panose="02040503050406030204" pitchFamily="18" charset="0"/>
                      </a:rPr>
                      <m:t>𝜆</m:t>
                    </m:r>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a:latin typeface="Cambria Math" panose="02040503050406030204" pitchFamily="18" charset="0"/>
                          </a:rPr>
                          <m:t>0</m:t>
                        </m:r>
                      </m:sub>
                    </m:sSub>
                    <m:d>
                      <m:dPr>
                        <m:ctrlPr>
                          <a:rPr lang="zh-CN" altLang="zh-CN" i="1">
                            <a:latin typeface="Cambria Math" panose="02040503050406030204" pitchFamily="18" charset="0"/>
                          </a:rPr>
                        </m:ctrlPr>
                      </m:dPr>
                      <m:e>
                        <m:r>
                          <a:rPr lang="en-US" altLang="zh-CN">
                            <a:latin typeface="Cambria Math" panose="02040503050406030204" pitchFamily="18" charset="0"/>
                          </a:rPr>
                          <m:t>1+</m:t>
                        </m:r>
                        <m:r>
                          <a:rPr lang="en-US" altLang="zh-CN" i="1">
                            <a:latin typeface="Cambria Math" panose="02040503050406030204" pitchFamily="18" charset="0"/>
                          </a:rPr>
                          <m:t>𝑏𝑇</m:t>
                        </m:r>
                      </m:e>
                    </m:d>
                  </m:oMath>
                </a14:m>
                <a:r>
                  <a:rPr lang="en-US" altLang="zh-CN" dirty="0">
                    <a:latin typeface="宋体" panose="02010600030101010101" pitchFamily="2" charset="-122"/>
                    <a:ea typeface="宋体" panose="02010600030101010101" pitchFamily="2" charset="-12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(8)</a:t>
                </a:r>
              </a:p>
            </p:txBody>
          </p:sp>
        </mc:Choice>
        <mc:Fallback xmlns="">
          <p:sp>
            <p:nvSpPr>
              <p:cNvPr id="4" name="文本框 3">
                <a:extLst>
                  <a:ext uri="{FF2B5EF4-FFF2-40B4-BE49-F238E27FC236}">
                    <a16:creationId xmlns:a16="http://schemas.microsoft.com/office/drawing/2014/main" id="{ECAB4D58-DC3F-4EF5-868A-2B27AE41B2FA}"/>
                  </a:ext>
                </a:extLst>
              </p:cNvPr>
              <p:cNvSpPr txBox="1">
                <a:spLocks noRot="1" noChangeAspect="1" noMove="1" noResize="1" noEditPoints="1" noAdjustHandles="1" noChangeArrowheads="1" noChangeShapeType="1" noTextEdit="1"/>
              </p:cNvSpPr>
              <p:nvPr/>
            </p:nvSpPr>
            <p:spPr>
              <a:xfrm flipH="1">
                <a:off x="599017" y="1703471"/>
                <a:ext cx="6773661" cy="871392"/>
              </a:xfrm>
              <a:prstGeom prst="rect">
                <a:avLst/>
              </a:prstGeom>
              <a:blipFill>
                <a:blip r:embed="rId5"/>
                <a:stretch>
                  <a:fillRect l="-720" b="-10490"/>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0A6A76FE-C8A4-4D61-AB09-7BD776A62857}"/>
              </a:ext>
            </a:extLst>
          </p:cNvPr>
          <p:cNvSpPr txBox="1"/>
          <p:nvPr/>
        </p:nvSpPr>
        <p:spPr>
          <a:xfrm>
            <a:off x="599017" y="2994601"/>
            <a:ext cx="349823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结合</a:t>
            </a:r>
            <a:r>
              <a:rPr lang="en-US" altLang="zh-CN" dirty="0">
                <a:latin typeface="宋体" panose="02010600030101010101" pitchFamily="2" charset="-122"/>
                <a:ea typeface="宋体" panose="02010600030101010101" pitchFamily="2" charset="-122"/>
              </a:rPr>
              <a:t>(7)(8):</a:t>
            </a:r>
            <a:endParaRPr lang="zh-CN" altLang="en-US"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05ADEE74-4E92-4D8D-B04C-6C16938B8FD2}"/>
                  </a:ext>
                </a:extLst>
              </p:cNvPr>
              <p:cNvSpPr/>
              <p:nvPr/>
            </p:nvSpPr>
            <p:spPr>
              <a:xfrm>
                <a:off x="2828742" y="3636160"/>
                <a:ext cx="3201517" cy="499304"/>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0</m:t>
                        </m:r>
                      </m:sub>
                    </m:sSub>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𝑏𝑇</m:t>
                        </m:r>
                      </m:e>
                    </m:d>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𝑇</m:t>
                        </m:r>
                      </m:num>
                      <m:den>
                        <m:r>
                          <a:rPr lang="zh-CN" altLang="en-US" i="0">
                            <a:latin typeface="Cambria Math" panose="02040503050406030204" pitchFamily="18" charset="0"/>
                          </a:rPr>
                          <m:t>𝜕</m:t>
                        </m:r>
                        <m:r>
                          <a:rPr lang="zh-CN" altLang="en-US" i="1">
                            <a:latin typeface="Cambria Math" panose="02040503050406030204" pitchFamily="18" charset="0"/>
                          </a:rPr>
                          <m:t>𝑥</m:t>
                        </m:r>
                      </m:den>
                    </m:f>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0">
                            <a:latin typeface="Cambria Math" panose="02040503050406030204" pitchFamily="18" charset="0"/>
                          </a:rPr>
                          <m:t>1</m:t>
                        </m:r>
                      </m:sub>
                    </m:sSub>
                  </m:oMath>
                </a14:m>
                <a:r>
                  <a:rPr lang="zh-CN" altLang="en-US" dirty="0"/>
                  <a:t>            </a:t>
                </a:r>
                <a:r>
                  <a:rPr lang="en-US" altLang="zh-CN" dirty="0">
                    <a:latin typeface="Times New Roman" panose="02020603050405020304" pitchFamily="18" charset="0"/>
                    <a:cs typeface="Times New Roman" panose="02020603050405020304" pitchFamily="18" charset="0"/>
                  </a:rPr>
                  <a:t>(9)</a:t>
                </a:r>
                <a:endParaRPr lang="zh-CN" altLang="en-US" dirty="0">
                  <a:latin typeface="Times New Roman" panose="02020603050405020304" pitchFamily="18" charset="0"/>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05ADEE74-4E92-4D8D-B04C-6C16938B8FD2}"/>
                  </a:ext>
                </a:extLst>
              </p:cNvPr>
              <p:cNvSpPr>
                <a:spLocks noRot="1" noChangeAspect="1" noMove="1" noResize="1" noEditPoints="1" noAdjustHandles="1" noChangeArrowheads="1" noChangeShapeType="1" noTextEdit="1"/>
              </p:cNvSpPr>
              <p:nvPr/>
            </p:nvSpPr>
            <p:spPr>
              <a:xfrm>
                <a:off x="2828742" y="3636160"/>
                <a:ext cx="3201517" cy="499304"/>
              </a:xfrm>
              <a:prstGeom prst="rect">
                <a:avLst/>
              </a:prstGeom>
              <a:blipFill>
                <a:blip r:embed="rId6"/>
                <a:stretch>
                  <a:fillRect r="-952" b="-6098"/>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5F0B91CD-AE7B-49F1-BCD0-387141E7B69A}"/>
              </a:ext>
            </a:extLst>
          </p:cNvPr>
          <p:cNvSpPr txBox="1"/>
          <p:nvPr/>
        </p:nvSpPr>
        <p:spPr>
          <a:xfrm>
            <a:off x="599017" y="4438602"/>
            <a:ext cx="349823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对其积分：</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D6C1B4B-75B0-4CD6-A235-9FB44B00D62C}"/>
                  </a:ext>
                </a:extLst>
              </p:cNvPr>
              <p:cNvSpPr/>
              <p:nvPr/>
            </p:nvSpPr>
            <p:spPr>
              <a:xfrm>
                <a:off x="2544900" y="5099252"/>
                <a:ext cx="3551100" cy="521618"/>
              </a:xfrm>
              <a:prstGeom prst="rect">
                <a:avLst/>
              </a:prstGeom>
            </p:spPr>
            <p:txBody>
              <a:bodyPr wrap="none">
                <a:spAutoFit/>
              </a:bodyPr>
              <a:lstStyle/>
              <a:p>
                <a14:m>
                  <m:oMath xmlns:m="http://schemas.openxmlformats.org/officeDocument/2006/math">
                    <m:r>
                      <m:rPr>
                        <m:sty m:val="p"/>
                      </m:rPr>
                      <a:rPr lang="zh-CN" altLang="en-US">
                        <a:latin typeface="Cambria Math" panose="02040503050406030204" pitchFamily="18" charset="0"/>
                      </a:rPr>
                      <m:t>T</m:t>
                    </m:r>
                    <m:r>
                      <a:rPr lang="zh-CN" altLang="en-US" i="0">
                        <a:latin typeface="Cambria Math" panose="02040503050406030204" pitchFamily="18" charset="0"/>
                      </a:rPr>
                      <m:t>+ </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r>
                      <a:rPr lang="zh-CN" altLang="en-US" i="1">
                        <a:latin typeface="Cambria Math" panose="02040503050406030204" pitchFamily="18" charset="0"/>
                      </a:rPr>
                      <m:t>𝑏</m:t>
                    </m:r>
                    <m:sSup>
                      <m:sSupPr>
                        <m:ctrlPr>
                          <a:rPr lang="zh-CN" altLang="en-US" i="1">
                            <a:latin typeface="Cambria Math" panose="02040503050406030204" pitchFamily="18" charset="0"/>
                          </a:rPr>
                        </m:ctrlPr>
                      </m:sSupPr>
                      <m:e>
                        <m:r>
                          <a:rPr lang="zh-CN" altLang="en-US" i="1">
                            <a:latin typeface="Cambria Math" panose="02040503050406030204" pitchFamily="18" charset="0"/>
                          </a:rPr>
                          <m:t>𝑇</m:t>
                        </m:r>
                      </m:e>
                      <m:sup>
                        <m:r>
                          <a:rPr lang="zh-CN" altLang="en-US" i="0">
                            <a:latin typeface="Cambria Math" panose="02040503050406030204" pitchFamily="18" charset="0"/>
                          </a:rPr>
                          <m:t>2</m:t>
                        </m:r>
                      </m:sup>
                    </m:sSup>
                    <m:r>
                      <a:rPr lang="zh-CN" altLang="en-US" i="0">
                        <a:latin typeface="Cambria Math" panose="02040503050406030204" pitchFamily="18" charset="0"/>
                      </a:rPr>
                      <m:t>= </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0">
                                <a:latin typeface="Cambria Math" panose="02040503050406030204" pitchFamily="18" charset="0"/>
                              </a:rPr>
                              <m:t>1</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0</m:t>
                            </m:r>
                          </m:sub>
                        </m:sSub>
                      </m:den>
                    </m:f>
                    <m:r>
                      <a:rPr lang="zh-CN" altLang="en-US" i="1">
                        <a:latin typeface="Cambria Math" panose="02040503050406030204" pitchFamily="18" charset="0"/>
                      </a:rPr>
                      <m:t>𝑥</m:t>
                    </m:r>
                    <m:r>
                      <a:rPr lang="zh-CN" altLang="en-US" i="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0">
                            <a:latin typeface="Cambria Math" panose="02040503050406030204" pitchFamily="18" charset="0"/>
                          </a:rPr>
                          <m:t>2</m:t>
                        </m:r>
                      </m:sub>
                    </m:sSub>
                  </m:oMath>
                </a14:m>
                <a:r>
                  <a:rPr lang="zh-CN" altLang="en-US" dirty="0"/>
                  <a:t>          </a:t>
                </a:r>
                <a:r>
                  <a:rPr lang="en-US" altLang="zh-CN" dirty="0">
                    <a:latin typeface="Times New Roman" panose="02020603050405020304" pitchFamily="18" charset="0"/>
                    <a:cs typeface="Times New Roman" panose="02020603050405020304" pitchFamily="18" charset="0"/>
                  </a:rPr>
                  <a:t>(10)</a:t>
                </a:r>
                <a:endParaRPr lang="zh-CN" altLang="en-US" dirty="0">
                  <a:latin typeface="Times New Roman" panose="02020603050405020304" pitchFamily="18" charset="0"/>
                  <a:cs typeface="Times New Roman" panose="02020603050405020304" pitchFamily="18" charset="0"/>
                </a:endParaRPr>
              </a:p>
            </p:txBody>
          </p:sp>
        </mc:Choice>
        <mc:Fallback xmlns="">
          <p:sp>
            <p:nvSpPr>
              <p:cNvPr id="26" name="矩形 25">
                <a:extLst>
                  <a:ext uri="{FF2B5EF4-FFF2-40B4-BE49-F238E27FC236}">
                    <a16:creationId xmlns:a16="http://schemas.microsoft.com/office/drawing/2014/main" id="{4D6C1B4B-75B0-4CD6-A235-9FB44B00D62C}"/>
                  </a:ext>
                </a:extLst>
              </p:cNvPr>
              <p:cNvSpPr>
                <a:spLocks noRot="1" noChangeAspect="1" noMove="1" noResize="1" noEditPoints="1" noAdjustHandles="1" noChangeArrowheads="1" noChangeShapeType="1" noTextEdit="1"/>
              </p:cNvSpPr>
              <p:nvPr/>
            </p:nvSpPr>
            <p:spPr>
              <a:xfrm>
                <a:off x="2544900" y="5099252"/>
                <a:ext cx="3551100" cy="52161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2222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3220"/>
          </a:xfrm>
          <a:prstGeom prst="rect">
            <a:avLst/>
          </a:prstGeom>
          <a:noFill/>
        </p:spPr>
        <p:txBody>
          <a:bodyPr wrap="square" rtlCol="0">
            <a:spAutoFit/>
          </a:bodyPr>
          <a:lstStyle/>
          <a:p>
            <a:r>
              <a:rPr lang="zh-CN" altLang="en-US" sz="2800" b="1" spc="300" dirty="0">
                <a:solidFill>
                  <a:schemeClr val="tx1">
                    <a:lumMod val="75000"/>
                    <a:lumOff val="25000"/>
                  </a:schemeClr>
                </a:solidFill>
              </a:rPr>
              <a:t>模型构建</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3313728" cy="523220"/>
          </a:xfrm>
          <a:prstGeom prst="rect">
            <a:avLst/>
          </a:prstGeom>
        </p:spPr>
        <p:txBody>
          <a:bodyPr wrap="square">
            <a:spAutoFit/>
          </a:bodyPr>
          <a:lstStyle/>
          <a:p>
            <a:r>
              <a:rPr lang="en-US" altLang="zh-CN" sz="2800" dirty="0">
                <a:solidFill>
                  <a:schemeClr val="tx1">
                    <a:lumMod val="75000"/>
                    <a:lumOff val="25000"/>
                  </a:schemeClr>
                </a:solidFill>
              </a:rPr>
              <a:t>MODEL BUILDING</a:t>
            </a:r>
            <a:endParaRPr lang="zh-CN" altLang="en-US" sz="2800" dirty="0">
              <a:solidFill>
                <a:schemeClr val="tx1">
                  <a:lumMod val="75000"/>
                  <a:lumOff val="25000"/>
                </a:schemeClr>
              </a:solidFill>
            </a:endParaRP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rPr>
                <a:t>02</a:t>
              </a:r>
              <a:endParaRPr lang="zh-CN" altLang="en-US" sz="2400" b="1" dirty="0">
                <a:solidFill>
                  <a:schemeClr val="bg1"/>
                </a:solidFill>
              </a:endParaRPr>
            </a:p>
          </p:txBody>
        </p:sp>
      </p:grpSp>
      <p:grpSp>
        <p:nvGrpSpPr>
          <p:cNvPr id="3" name="组合 2"/>
          <p:cNvGrpSpPr/>
          <p:nvPr/>
        </p:nvGrpSpPr>
        <p:grpSpPr>
          <a:xfrm>
            <a:off x="-3694" y="6575725"/>
            <a:ext cx="12195694" cy="282275"/>
            <a:chOff x="-3694" y="6575725"/>
            <a:chExt cx="12195694" cy="282275"/>
          </a:xfrm>
        </p:grpSpPr>
        <p:sp>
          <p:nvSpPr>
            <p:cNvPr id="20"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22"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 name="文本框 8">
            <a:extLst>
              <a:ext uri="{FF2B5EF4-FFF2-40B4-BE49-F238E27FC236}">
                <a16:creationId xmlns:a16="http://schemas.microsoft.com/office/drawing/2014/main" id="{8019BA35-F8F4-4F83-9FD1-CBC4E68F964A}"/>
              </a:ext>
            </a:extLst>
          </p:cNvPr>
          <p:cNvSpPr txBox="1"/>
          <p:nvPr/>
        </p:nvSpPr>
        <p:spPr>
          <a:xfrm>
            <a:off x="415566" y="914401"/>
            <a:ext cx="3188757" cy="369332"/>
          </a:xfrm>
          <a:prstGeom prst="rect">
            <a:avLst/>
          </a:prstGeom>
          <a:noFill/>
        </p:spPr>
        <p:txBody>
          <a:bodyPr wrap="square" rtlCol="0">
            <a:spAutoFit/>
          </a:bodyPr>
          <a:lstStyle/>
          <a:p>
            <a:r>
              <a:rPr lang="en-US" altLang="zh-CN" dirty="0"/>
              <a:t>2</a:t>
            </a:r>
            <a:r>
              <a:rPr lang="zh-CN" altLang="en-US" dirty="0"/>
              <a:t>）非稳态传热模型</a:t>
            </a:r>
          </a:p>
        </p:txBody>
      </p:sp>
      <p:sp>
        <p:nvSpPr>
          <p:cNvPr id="4" name="矩形 3">
            <a:extLst>
              <a:ext uri="{FF2B5EF4-FFF2-40B4-BE49-F238E27FC236}">
                <a16:creationId xmlns:a16="http://schemas.microsoft.com/office/drawing/2014/main" id="{D187CAE0-DADD-4AA3-9CA9-8764194B4280}"/>
              </a:ext>
            </a:extLst>
          </p:cNvPr>
          <p:cNvSpPr/>
          <p:nvPr/>
        </p:nvSpPr>
        <p:spPr>
          <a:xfrm>
            <a:off x="356641" y="1291894"/>
            <a:ext cx="6096000" cy="646331"/>
          </a:xfrm>
          <a:prstGeom prst="rect">
            <a:avLst/>
          </a:prstGeom>
        </p:spPr>
        <p:txBody>
          <a:bodyPr>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非稳态导热过程中，表征</a:t>
            </a:r>
            <a:r>
              <a:rPr lang="zh-CN" altLang="zh-CN" b="1" dirty="0">
                <a:latin typeface="Times New Roman" panose="02020603050405020304" pitchFamily="18" charset="0"/>
                <a:ea typeface="宋体" panose="02010600030101010101" pitchFamily="2" charset="-122"/>
                <a:cs typeface="Times New Roman" panose="02020603050405020304" pitchFamily="18" charset="0"/>
              </a:rPr>
              <a:t>物体内部导热热阻</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与</a:t>
            </a:r>
            <a:r>
              <a:rPr lang="zh-CN" altLang="zh-CN" b="1" dirty="0">
                <a:latin typeface="Times New Roman" panose="02020603050405020304" pitchFamily="18" charset="0"/>
                <a:ea typeface="宋体" panose="02010600030101010101" pitchFamily="2" charset="-122"/>
                <a:cs typeface="Times New Roman" panose="02020603050405020304" pitchFamily="18" charset="0"/>
              </a:rPr>
              <a:t>物体表面对流换热热阻</a:t>
            </a:r>
            <a:r>
              <a:rPr lang="zh-CN" altLang="zh-CN" dirty="0">
                <a:latin typeface="Times New Roman" panose="02020603050405020304" pitchFamily="18" charset="0"/>
                <a:ea typeface="宋体" panose="02010600030101010101" pitchFamily="2" charset="-122"/>
                <a:cs typeface="Times New Roman" panose="02020603050405020304" pitchFamily="18" charset="0"/>
              </a:rPr>
              <a:t>相对大小的无量纲数称为毕奥数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E3BBF05-8B3E-4161-A8E6-183E44BBF8F3}"/>
                  </a:ext>
                </a:extLst>
              </p:cNvPr>
              <p:cNvSpPr/>
              <p:nvPr/>
            </p:nvSpPr>
            <p:spPr>
              <a:xfrm>
                <a:off x="2168548" y="1990080"/>
                <a:ext cx="1019125"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B</m:t>
                      </m:r>
                      <m:r>
                        <m:rPr>
                          <m:sty m:val="p"/>
                        </m:rPr>
                        <a:rPr lang="zh-CN" altLang="en-US" i="0">
                          <a:latin typeface="Cambria Math" panose="02040503050406030204" pitchFamily="18" charset="0"/>
                        </a:rPr>
                        <m:t>i</m:t>
                      </m:r>
                      <m:r>
                        <a:rPr lang="zh-CN" altLang="en-US" i="0">
                          <a:latin typeface="Cambria Math" panose="02040503050406030204" pitchFamily="18" charset="0"/>
                        </a:rPr>
                        <m:t>= </m:t>
                      </m:r>
                      <m:f>
                        <m:fPr>
                          <m:ctrlPr>
                            <a:rPr lang="zh-CN" altLang="en-US" i="1">
                              <a:latin typeface="Cambria Math" panose="02040503050406030204" pitchFamily="18" charset="0"/>
                            </a:rPr>
                          </m:ctrlPr>
                        </m:fPr>
                        <m:num>
                          <m:r>
                            <a:rPr lang="zh-CN" altLang="en-US" i="1">
                              <a:latin typeface="Cambria Math" panose="02040503050406030204" pitchFamily="18" charset="0"/>
                            </a:rPr>
                            <m:t>h𝑙</m:t>
                          </m:r>
                        </m:num>
                        <m:den>
                          <m:r>
                            <a:rPr lang="zh-CN" altLang="en-US" i="1">
                              <a:latin typeface="Cambria Math" panose="02040503050406030204" pitchFamily="18" charset="0"/>
                            </a:rPr>
                            <m:t>𝜆</m:t>
                          </m:r>
                        </m:den>
                      </m:f>
                    </m:oMath>
                  </m:oMathPara>
                </a14:m>
                <a:endParaRPr lang="zh-CN" altLang="en-US" dirty="0"/>
              </a:p>
            </p:txBody>
          </p:sp>
        </mc:Choice>
        <mc:Fallback xmlns="">
          <p:sp>
            <p:nvSpPr>
              <p:cNvPr id="15" name="矩形 14">
                <a:extLst>
                  <a:ext uri="{FF2B5EF4-FFF2-40B4-BE49-F238E27FC236}">
                    <a16:creationId xmlns:a16="http://schemas.microsoft.com/office/drawing/2014/main" id="{5E3BBF05-8B3E-4161-A8E6-183E44BBF8F3}"/>
                  </a:ext>
                </a:extLst>
              </p:cNvPr>
              <p:cNvSpPr>
                <a:spLocks noRot="1" noChangeAspect="1" noMove="1" noResize="1" noEditPoints="1" noAdjustHandles="1" noChangeArrowheads="1" noChangeShapeType="1" noTextEdit="1"/>
              </p:cNvSpPr>
              <p:nvPr/>
            </p:nvSpPr>
            <p:spPr>
              <a:xfrm>
                <a:off x="2168548" y="1990080"/>
                <a:ext cx="1019125" cy="618311"/>
              </a:xfrm>
              <a:prstGeom prst="rect">
                <a:avLst/>
              </a:prstGeom>
              <a:blipFill>
                <a:blip r:embed="rId3"/>
                <a:stretch>
                  <a:fillRect/>
                </a:stretch>
              </a:blipFill>
            </p:spPr>
            <p:txBody>
              <a:bodyPr/>
              <a:lstStyle/>
              <a:p>
                <a:r>
                  <a:rPr lang="zh-CN" altLang="en-US">
                    <a:noFill/>
                  </a:rPr>
                  <a:t> </a:t>
                </a:r>
              </a:p>
            </p:txBody>
          </p:sp>
        </mc:Fallback>
      </mc:AlternateContent>
      <p:cxnSp>
        <p:nvCxnSpPr>
          <p:cNvPr id="30" name="直接连接符 29">
            <a:extLst>
              <a:ext uri="{FF2B5EF4-FFF2-40B4-BE49-F238E27FC236}">
                <a16:creationId xmlns:a16="http://schemas.microsoft.com/office/drawing/2014/main" id="{69EE4C28-73E4-4DE0-BDC6-8EA7C2FC80D1}"/>
              </a:ext>
            </a:extLst>
          </p:cNvPr>
          <p:cNvCxnSpPr/>
          <p:nvPr/>
        </p:nvCxnSpPr>
        <p:spPr>
          <a:xfrm>
            <a:off x="7520745" y="1413801"/>
            <a:ext cx="0" cy="48063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823C23E7-28B6-4B55-9608-0A4E5D9646BE}"/>
                  </a:ext>
                </a:extLst>
              </p:cNvPr>
              <p:cNvSpPr txBox="1"/>
              <p:nvPr/>
            </p:nvSpPr>
            <p:spPr>
              <a:xfrm>
                <a:off x="7615615" y="1685061"/>
                <a:ext cx="3701975" cy="1284069"/>
              </a:xfrm>
              <a:prstGeom prst="rect">
                <a:avLst/>
              </a:prstGeom>
              <a:noFill/>
            </p:spPr>
            <p:txBody>
              <a:bodyPr wrap="square" rtlCol="0">
                <a:spAutoFit/>
              </a:bodyPr>
              <a:lstStyle/>
              <a:p>
                <a:pPr>
                  <a:lnSpc>
                    <a:spcPct val="150000"/>
                  </a:lnSpc>
                </a:pPr>
                <a14:m>
                  <m:oMath xmlns:m="http://schemas.openxmlformats.org/officeDocument/2006/math">
                    <m:r>
                      <a:rPr lang="zh-CN" altLang="en-US" i="1">
                        <a:latin typeface="Cambria Math" panose="02040503050406030204" pitchFamily="18" charset="0"/>
                      </a:rPr>
                      <m:t>h</m:t>
                    </m:r>
                    <m:r>
                      <a:rPr lang="zh-CN" altLang="en-US">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流体</m:t>
                    </m:r>
                  </m:oMath>
                </a14:m>
                <a:r>
                  <a:rPr lang="zh-CN" altLang="en-US" dirty="0">
                    <a:latin typeface="宋体" panose="02010600030101010101" pitchFamily="2" charset="-122"/>
                    <a:ea typeface="宋体" panose="02010600030101010101" pitchFamily="2" charset="-122"/>
                  </a:rPr>
                  <a:t>的对流换热系数</a:t>
                </a:r>
                <a:endParaRPr lang="en-US" altLang="zh-CN" dirty="0">
                  <a:latin typeface="宋体" panose="02010600030101010101" pitchFamily="2" charset="-122"/>
                  <a:ea typeface="宋体" panose="02010600030101010101" pitchFamily="2" charset="-122"/>
                </a:endParaRPr>
              </a:p>
              <a:p>
                <a:pPr>
                  <a:lnSpc>
                    <a:spcPct val="150000"/>
                  </a:lnSpc>
                </a:pPr>
                <a14:m>
                  <m:oMath xmlns:m="http://schemas.openxmlformats.org/officeDocument/2006/math">
                    <m:r>
                      <a:rPr lang="zh-CN" altLang="en-US" i="1">
                        <a:latin typeface="Cambria Math" panose="02040503050406030204" pitchFamily="18" charset="0"/>
                      </a:rPr>
                      <m:t>𝑙</m:t>
                    </m:r>
                  </m:oMath>
                </a14:m>
                <a:r>
                  <a:rPr lang="zh-CN" altLang="en-US" dirty="0">
                    <a:latin typeface="宋体" panose="02010600030101010101" pitchFamily="2" charset="-122"/>
                    <a:ea typeface="宋体" panose="02010600030101010101" pitchFamily="2" charset="-122"/>
                  </a:rPr>
                  <a:t>：</a:t>
                </a:r>
                <a14:m>
                  <m:oMath xmlns:m="http://schemas.openxmlformats.org/officeDocument/2006/math">
                    <m:r>
                      <a:rPr lang="zh-CN" altLang="en-US" i="1">
                        <a:latin typeface="Cambria Math" panose="02040503050406030204" pitchFamily="18" charset="0"/>
                        <a:ea typeface="宋体" panose="02010600030101010101" pitchFamily="2" charset="-122"/>
                      </a:rPr>
                      <m:t>物体</m:t>
                    </m:r>
                  </m:oMath>
                </a14:m>
                <a:r>
                  <a:rPr lang="zh-CN" altLang="en-US" dirty="0">
                    <a:latin typeface="宋体" panose="02010600030101010101" pitchFamily="2" charset="-122"/>
                    <a:ea typeface="宋体" panose="02010600030101010101" pitchFamily="2" charset="-122"/>
                  </a:rPr>
                  <a:t>的特征长度</a:t>
                </a:r>
                <a:endParaRPr lang="en-US" altLang="zh-CN" dirty="0">
                  <a:latin typeface="宋体" panose="02010600030101010101" pitchFamily="2" charset="-122"/>
                  <a:ea typeface="宋体" panose="02010600030101010101" pitchFamily="2" charset="-122"/>
                </a:endParaRPr>
              </a:p>
              <a:p>
                <a:pPr>
                  <a:lnSpc>
                    <a:spcPct val="150000"/>
                  </a:lnSpc>
                </a:pPr>
                <a14:m>
                  <m:oMath xmlns:m="http://schemas.openxmlformats.org/officeDocument/2006/math">
                    <m:r>
                      <a:rPr lang="zh-CN" altLang="en-US">
                        <a:latin typeface="Cambria Math" panose="02040503050406030204" pitchFamily="18" charset="0"/>
                        <a:ea typeface="宋体" panose="02010600030101010101" pitchFamily="2" charset="-122"/>
                      </a:rPr>
                      <m:t>𝜆</m:t>
                    </m:r>
                    <m:r>
                      <a:rPr lang="zh-CN" altLang="en-US">
                        <a:latin typeface="Cambria Math" panose="02040503050406030204" pitchFamily="18" charset="0"/>
                        <a:ea typeface="宋体" panose="02010600030101010101" pitchFamily="2" charset="-122"/>
                      </a:rPr>
                      <m:t>：</m:t>
                    </m:r>
                    <m:r>
                      <a:rPr lang="zh-CN" altLang="en-US" i="1" smtClean="0">
                        <a:latin typeface="Cambria Math" panose="02040503050406030204" pitchFamily="18" charset="0"/>
                        <a:ea typeface="宋体" panose="02010600030101010101" pitchFamily="2" charset="-122"/>
                      </a:rPr>
                      <m:t>物体</m:t>
                    </m:r>
                  </m:oMath>
                </a14:m>
                <a:r>
                  <a:rPr lang="zh-CN" altLang="en-US" dirty="0">
                    <a:latin typeface="宋体" panose="02010600030101010101" pitchFamily="2" charset="-122"/>
                    <a:ea typeface="宋体" panose="02010600030101010101" pitchFamily="2" charset="-122"/>
                  </a:rPr>
                  <a:t>的导热系数</a:t>
                </a:r>
              </a:p>
            </p:txBody>
          </p:sp>
        </mc:Choice>
        <mc:Fallback xmlns="">
          <p:sp>
            <p:nvSpPr>
              <p:cNvPr id="31" name="文本框 30">
                <a:extLst>
                  <a:ext uri="{FF2B5EF4-FFF2-40B4-BE49-F238E27FC236}">
                    <a16:creationId xmlns:a16="http://schemas.microsoft.com/office/drawing/2014/main" id="{823C23E7-28B6-4B55-9608-0A4E5D9646BE}"/>
                  </a:ext>
                </a:extLst>
              </p:cNvPr>
              <p:cNvSpPr txBox="1">
                <a:spLocks noRot="1" noChangeAspect="1" noMove="1" noResize="1" noEditPoints="1" noAdjustHandles="1" noChangeArrowheads="1" noChangeShapeType="1" noTextEdit="1"/>
              </p:cNvSpPr>
              <p:nvPr/>
            </p:nvSpPr>
            <p:spPr>
              <a:xfrm>
                <a:off x="7615615" y="1685061"/>
                <a:ext cx="3701975" cy="1284069"/>
              </a:xfrm>
              <a:prstGeom prst="rect">
                <a:avLst/>
              </a:prstGeom>
              <a:blipFill>
                <a:blip r:embed="rId4"/>
                <a:stretch>
                  <a:fillRect b="-56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47418B6-07CA-418F-996B-1843A0CCA816}"/>
                  </a:ext>
                </a:extLst>
              </p:cNvPr>
              <p:cNvSpPr txBox="1"/>
              <p:nvPr/>
            </p:nvSpPr>
            <p:spPr>
              <a:xfrm>
                <a:off x="7611875" y="3930944"/>
                <a:ext cx="4261238" cy="1882503"/>
              </a:xfrm>
              <a:prstGeom prst="rect">
                <a:avLst/>
              </a:prstGeom>
              <a:noFill/>
            </p:spPr>
            <p:txBody>
              <a:bodyPr wrap="square" rtlCol="0">
                <a:spAutoFit/>
              </a:bodyPr>
              <a:lstStyle/>
              <a:p>
                <a:pPr>
                  <a:lnSpc>
                    <a:spcPct val="150000"/>
                  </a:lnSpc>
                </a:pPr>
                <a14:m>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𝑑𝑇</m:t>
                        </m:r>
                      </m:num>
                      <m:den>
                        <m:r>
                          <a:rPr lang="zh-CN" altLang="en-US" i="1">
                            <a:latin typeface="Cambria Math" panose="02040503050406030204" pitchFamily="18" charset="0"/>
                          </a:rPr>
                          <m:t>𝑑𝑡</m:t>
                        </m:r>
                      </m:den>
                    </m:f>
                    <m:r>
                      <a:rPr lang="zh-CN" altLang="en-US" i="1">
                        <a:latin typeface="Cambria Math" panose="02040503050406030204" pitchFamily="18" charset="0"/>
                      </a:rPr>
                      <m:t>：</m:t>
                    </m:r>
                  </m:oMath>
                </a14:m>
                <a:r>
                  <a:rPr lang="zh-CN" altLang="en-US" dirty="0">
                    <a:latin typeface="宋体" panose="02010600030101010101" pitchFamily="2" charset="-122"/>
                    <a:ea typeface="宋体" panose="02010600030101010101" pitchFamily="2" charset="-122"/>
                  </a:rPr>
                  <a:t>物体温度对时间的变化率</a:t>
                </a:r>
                <a:endParaRPr lang="en-US" altLang="zh-CN" dirty="0">
                  <a:latin typeface="宋体" panose="02010600030101010101" pitchFamily="2" charset="-122"/>
                  <a:ea typeface="宋体" panose="02010600030101010101" pitchFamily="2" charset="-122"/>
                </a:endParaRPr>
              </a:p>
              <a:p>
                <a:pPr>
                  <a:lnSpc>
                    <a:spcPct val="150000"/>
                  </a:lnSpc>
                </a:pPr>
                <a14:m>
                  <m:oMath xmlns:m="http://schemas.openxmlformats.org/officeDocument/2006/math">
                    <m:r>
                      <a:rPr lang="zh-CN" altLang="en-US" i="1">
                        <a:latin typeface="Cambria Math" panose="02040503050406030204" pitchFamily="18" charset="0"/>
                      </a:rPr>
                      <m:t>𝛥</m:t>
                    </m:r>
                    <m:r>
                      <a:rPr lang="zh-CN" altLang="en-US" i="1">
                        <a:latin typeface="Cambria Math" panose="02040503050406030204" pitchFamily="18" charset="0"/>
                      </a:rPr>
                      <m:t>𝑇</m:t>
                    </m:r>
                  </m:oMath>
                </a14:m>
                <a:r>
                  <a:rPr lang="zh-CN" altLang="en-US"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物体与炉内空气温差</a:t>
                </a:r>
                <a:endParaRPr lang="en-US" altLang="zh-CN" dirty="0">
                  <a:latin typeface="宋体" panose="02010600030101010101" pitchFamily="2" charset="-122"/>
                  <a:ea typeface="宋体" panose="02010600030101010101" pitchFamily="2" charset="-122"/>
                </a:endParaRPr>
              </a:p>
              <a:p>
                <a:pPr>
                  <a:lnSpc>
                    <a:spcPct val="150000"/>
                  </a:lnSpc>
                </a:pP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𝑇</m:t>
                        </m:r>
                      </m:sub>
                    </m:sSub>
                  </m:oMath>
                </a14:m>
                <a:r>
                  <a:rPr lang="zh-CN" altLang="en-US" dirty="0">
                    <a:latin typeface="宋体" panose="02010600030101010101" pitchFamily="2" charset="-122"/>
                    <a:ea typeface="宋体" panose="02010600030101010101" pitchFamily="2" charset="-122"/>
                  </a:rPr>
                  <a:t>：常数</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可根据附件表格数据拟合得到</a:t>
                </a:r>
                <a:r>
                  <a:rPr lang="en-US" altLang="zh-CN" dirty="0">
                    <a:latin typeface="宋体" panose="02010600030101010101" pitchFamily="2" charset="-122"/>
                    <a:ea typeface="宋体" panose="02010600030101010101" pitchFamily="2" charset="-122"/>
                  </a:rPr>
                  <a:t>)</a:t>
                </a:r>
              </a:p>
              <a:p>
                <a:pPr>
                  <a:lnSpc>
                    <a:spcPct val="150000"/>
                  </a:lnSpc>
                </a:pPr>
                <a:r>
                  <a:rPr lang="en-US" altLang="zh-CN" dirty="0">
                    <a:latin typeface="宋体" panose="02010600030101010101" pitchFamily="2" charset="-122"/>
                    <a:ea typeface="宋体" panose="02010600030101010101" pitchFamily="2" charset="-122"/>
                  </a:rPr>
                  <a:t>(</a:t>
                </a:r>
                <a14:m>
                  <m:oMath xmlns:m="http://schemas.openxmlformats.org/officeDocument/2006/math">
                    <m:r>
                      <a:rPr lang="zh-CN" altLang="en-US" i="1">
                        <a:latin typeface="Cambria Math" panose="02040503050406030204" pitchFamily="18" charset="0"/>
                      </a:rPr>
                      <m:t>𝜌</m:t>
                    </m:r>
                  </m:oMath>
                </a14:m>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物体密度；</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物体比热容</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mc:Choice>
        <mc:Fallback xmlns="">
          <p:sp>
            <p:nvSpPr>
              <p:cNvPr id="32" name="文本框 31">
                <a:extLst>
                  <a:ext uri="{FF2B5EF4-FFF2-40B4-BE49-F238E27FC236}">
                    <a16:creationId xmlns:a16="http://schemas.microsoft.com/office/drawing/2014/main" id="{447418B6-07CA-418F-996B-1843A0CCA816}"/>
                  </a:ext>
                </a:extLst>
              </p:cNvPr>
              <p:cNvSpPr txBox="1">
                <a:spLocks noRot="1" noChangeAspect="1" noMove="1" noResize="1" noEditPoints="1" noAdjustHandles="1" noChangeArrowheads="1" noChangeShapeType="1" noTextEdit="1"/>
              </p:cNvSpPr>
              <p:nvPr/>
            </p:nvSpPr>
            <p:spPr>
              <a:xfrm>
                <a:off x="7611875" y="3930944"/>
                <a:ext cx="4261238" cy="1882503"/>
              </a:xfrm>
              <a:prstGeom prst="rect">
                <a:avLst/>
              </a:prstGeom>
              <a:blipFill>
                <a:blip r:embed="rId5"/>
                <a:stretch>
                  <a:fillRect l="-1288" r="-3720" b="-3560"/>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ABE7D8C4-AF3E-4DA3-9534-1396EFD6547A}"/>
              </a:ext>
            </a:extLst>
          </p:cNvPr>
          <p:cNvSpPr/>
          <p:nvPr/>
        </p:nvSpPr>
        <p:spPr>
          <a:xfrm>
            <a:off x="415566" y="2642726"/>
            <a:ext cx="6096000" cy="923330"/>
          </a:xfrm>
          <a:prstGeom prst="rect">
            <a:avLst/>
          </a:prstGeom>
        </p:spPr>
        <p:txBody>
          <a:bodyPr>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rPr>
              <a:t>Bi ≤ 0.1 </a:t>
            </a:r>
            <a:r>
              <a:rPr lang="zh-CN" altLang="zh-CN" dirty="0">
                <a:latin typeface="Times New Roman" panose="02020603050405020304" pitchFamily="18" charset="0"/>
                <a:ea typeface="宋体" panose="02010600030101010101" pitchFamily="2" charset="-122"/>
                <a:cs typeface="Times New Roman" panose="02020603050405020304" pitchFamily="18" charset="0"/>
              </a:rPr>
              <a:t>时，可以近似认为物体内部的导热热阻与表面对流换热热阻相比可以忽略不计，这种</a:t>
            </a:r>
            <a:r>
              <a:rPr lang="zh-CN" altLang="zh-CN" b="1" dirty="0">
                <a:latin typeface="Times New Roman" panose="02020603050405020304" pitchFamily="18" charset="0"/>
                <a:ea typeface="宋体" panose="02010600030101010101" pitchFamily="2" charset="-122"/>
                <a:cs typeface="Times New Roman" panose="02020603050405020304" pitchFamily="18" charset="0"/>
              </a:rPr>
              <a:t>内部温度梯度</a:t>
            </a:r>
            <a:r>
              <a:rPr lang="zh-CN" altLang="zh-CN" dirty="0">
                <a:latin typeface="Times New Roman" panose="02020603050405020304" pitchFamily="18" charset="0"/>
                <a:ea typeface="宋体" panose="02010600030101010101" pitchFamily="2" charset="-122"/>
                <a:cs typeface="Times New Roman" panose="02020603050405020304" pitchFamily="18" charset="0"/>
              </a:rPr>
              <a:t>小得可以忽略的导热体称为</a:t>
            </a:r>
            <a:r>
              <a:rPr lang="zh-CN" altLang="zh-CN" b="1" dirty="0">
                <a:latin typeface="Times New Roman" panose="02020603050405020304" pitchFamily="18" charset="0"/>
                <a:ea typeface="宋体" panose="02010600030101010101" pitchFamily="2" charset="-122"/>
                <a:cs typeface="Times New Roman" panose="02020603050405020304" pitchFamily="18" charset="0"/>
              </a:rPr>
              <a:t>集总热容系统</a:t>
            </a:r>
            <a:endParaRPr lang="zh-CN" altLang="en-US" b="1" dirty="0"/>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03B9A3AD-F059-47CC-9CC4-498A30E4C180}"/>
                  </a:ext>
                </a:extLst>
              </p:cNvPr>
              <p:cNvSpPr/>
              <p:nvPr/>
            </p:nvSpPr>
            <p:spPr>
              <a:xfrm>
                <a:off x="2041924" y="3691955"/>
                <a:ext cx="1243161"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𝑑𝑇</m:t>
                          </m:r>
                        </m:num>
                        <m:den>
                          <m:r>
                            <a:rPr lang="zh-CN" altLang="en-US" i="1">
                              <a:latin typeface="Cambria Math" panose="02040503050406030204" pitchFamily="18" charset="0"/>
                            </a:rPr>
                            <m:t>𝑑𝑡</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h</m:t>
                          </m:r>
                          <m:r>
                            <a:rPr lang="zh-CN" altLang="en-US" i="1">
                              <a:latin typeface="Cambria Math" panose="02040503050406030204" pitchFamily="18" charset="0"/>
                            </a:rPr>
                            <m:t>𝛥</m:t>
                          </m:r>
                          <m:r>
                            <a:rPr lang="zh-CN" altLang="en-US" i="1">
                              <a:latin typeface="Cambria Math" panose="02040503050406030204" pitchFamily="18" charset="0"/>
                            </a:rPr>
                            <m:t>𝑇</m:t>
                          </m:r>
                        </m:num>
                        <m:den>
                          <m:r>
                            <a:rPr lang="zh-CN" altLang="en-US" i="1">
                              <a:latin typeface="Cambria Math" panose="02040503050406030204" pitchFamily="18" charset="0"/>
                            </a:rPr>
                            <m:t>𝜌</m:t>
                          </m:r>
                          <m:r>
                            <a:rPr lang="zh-CN" altLang="en-US" i="1">
                              <a:latin typeface="Cambria Math" panose="02040503050406030204" pitchFamily="18" charset="0"/>
                            </a:rPr>
                            <m:t>𝑐𝑙</m:t>
                          </m:r>
                        </m:den>
                      </m:f>
                    </m:oMath>
                  </m:oMathPara>
                </a14:m>
                <a:endParaRPr lang="zh-CN" altLang="en-US" dirty="0"/>
              </a:p>
            </p:txBody>
          </p:sp>
        </mc:Choice>
        <mc:Fallback xmlns="">
          <p:sp>
            <p:nvSpPr>
              <p:cNvPr id="17" name="矩形 16">
                <a:extLst>
                  <a:ext uri="{FF2B5EF4-FFF2-40B4-BE49-F238E27FC236}">
                    <a16:creationId xmlns:a16="http://schemas.microsoft.com/office/drawing/2014/main" id="{03B9A3AD-F059-47CC-9CC4-498A30E4C180}"/>
                  </a:ext>
                </a:extLst>
              </p:cNvPr>
              <p:cNvSpPr>
                <a:spLocks noRot="1" noChangeAspect="1" noMove="1" noResize="1" noEditPoints="1" noAdjustHandles="1" noChangeArrowheads="1" noChangeShapeType="1" noTextEdit="1"/>
              </p:cNvSpPr>
              <p:nvPr/>
            </p:nvSpPr>
            <p:spPr>
              <a:xfrm>
                <a:off x="2041924" y="3691955"/>
                <a:ext cx="1243161" cy="66511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E6C32BD-8EF1-47C0-97A6-32739BB213EF}"/>
                  </a:ext>
                </a:extLst>
              </p:cNvPr>
              <p:cNvSpPr/>
              <p:nvPr/>
            </p:nvSpPr>
            <p:spPr>
              <a:xfrm>
                <a:off x="2066277" y="4653388"/>
                <a:ext cx="1121396" cy="665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𝑇</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h</m:t>
                          </m:r>
                        </m:num>
                        <m:den>
                          <m:r>
                            <a:rPr lang="zh-CN" altLang="en-US" i="1">
                              <a:latin typeface="Cambria Math" panose="02040503050406030204" pitchFamily="18" charset="0"/>
                            </a:rPr>
                            <m:t>𝜌</m:t>
                          </m:r>
                          <m:r>
                            <a:rPr lang="zh-CN" altLang="en-US" i="1">
                              <a:latin typeface="Cambria Math" panose="02040503050406030204" pitchFamily="18" charset="0"/>
                            </a:rPr>
                            <m:t>𝑐𝑙</m:t>
                          </m:r>
                        </m:den>
                      </m:f>
                    </m:oMath>
                  </m:oMathPara>
                </a14:m>
                <a:endParaRPr lang="zh-CN" altLang="en-US" dirty="0"/>
              </a:p>
            </p:txBody>
          </p:sp>
        </mc:Choice>
        <mc:Fallback xmlns="">
          <p:sp>
            <p:nvSpPr>
              <p:cNvPr id="19" name="矩形 18">
                <a:extLst>
                  <a:ext uri="{FF2B5EF4-FFF2-40B4-BE49-F238E27FC236}">
                    <a16:creationId xmlns:a16="http://schemas.microsoft.com/office/drawing/2014/main" id="{7E6C32BD-8EF1-47C0-97A6-32739BB213EF}"/>
                  </a:ext>
                </a:extLst>
              </p:cNvPr>
              <p:cNvSpPr>
                <a:spLocks noRot="1" noChangeAspect="1" noMove="1" noResize="1" noEditPoints="1" noAdjustHandles="1" noChangeArrowheads="1" noChangeShapeType="1" noTextEdit="1"/>
              </p:cNvSpPr>
              <p:nvPr/>
            </p:nvSpPr>
            <p:spPr>
              <a:xfrm>
                <a:off x="2066277" y="4653388"/>
                <a:ext cx="1121396" cy="665118"/>
              </a:xfrm>
              <a:prstGeom prst="rect">
                <a:avLst/>
              </a:prstGeom>
              <a:blipFill>
                <a:blip r:embed="rId7"/>
                <a:stretch>
                  <a:fillRect/>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D8348674-A074-4E1D-8BF9-B35716D8286B}"/>
              </a:ext>
            </a:extLst>
          </p:cNvPr>
          <p:cNvSpPr txBox="1"/>
          <p:nvPr/>
        </p:nvSpPr>
        <p:spPr>
          <a:xfrm>
            <a:off x="440629" y="4329040"/>
            <a:ext cx="497246"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令</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91B48778-EC0D-47CD-AFB3-E6F8A8FB2AA9}"/>
                  </a:ext>
                </a:extLst>
              </p:cNvPr>
              <p:cNvSpPr/>
              <p:nvPr/>
            </p:nvSpPr>
            <p:spPr>
              <a:xfrm>
                <a:off x="2009944" y="5652527"/>
                <a:ext cx="1366271"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𝑑𝑇</m:t>
                          </m:r>
                        </m:num>
                        <m:den>
                          <m:r>
                            <a:rPr lang="zh-CN" altLang="en-US" i="1">
                              <a:latin typeface="Cambria Math" panose="02040503050406030204" pitchFamily="18" charset="0"/>
                            </a:rPr>
                            <m:t>𝑑𝑡</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𝑇</m:t>
                          </m:r>
                        </m:sub>
                      </m:sSub>
                      <m:r>
                        <a:rPr lang="zh-CN" altLang="en-US" i="1">
                          <a:latin typeface="Cambria Math" panose="02040503050406030204" pitchFamily="18" charset="0"/>
                        </a:rPr>
                        <m:t>𝛥</m:t>
                      </m:r>
                      <m:r>
                        <a:rPr lang="zh-CN" altLang="en-US" i="1">
                          <a:latin typeface="Cambria Math" panose="02040503050406030204" pitchFamily="18" charset="0"/>
                        </a:rPr>
                        <m:t>𝑇</m:t>
                      </m:r>
                    </m:oMath>
                  </m:oMathPara>
                </a14:m>
                <a:endParaRPr lang="zh-CN" altLang="en-US" dirty="0"/>
              </a:p>
            </p:txBody>
          </p:sp>
        </mc:Choice>
        <mc:Fallback xmlns="">
          <p:sp>
            <p:nvSpPr>
              <p:cNvPr id="36" name="矩形 35">
                <a:extLst>
                  <a:ext uri="{FF2B5EF4-FFF2-40B4-BE49-F238E27FC236}">
                    <a16:creationId xmlns:a16="http://schemas.microsoft.com/office/drawing/2014/main" id="{91B48778-EC0D-47CD-AFB3-E6F8A8FB2AA9}"/>
                  </a:ext>
                </a:extLst>
              </p:cNvPr>
              <p:cNvSpPr>
                <a:spLocks noRot="1" noChangeAspect="1" noMove="1" noResize="1" noEditPoints="1" noAdjustHandles="1" noChangeArrowheads="1" noChangeShapeType="1" noTextEdit="1"/>
              </p:cNvSpPr>
              <p:nvPr/>
            </p:nvSpPr>
            <p:spPr>
              <a:xfrm>
                <a:off x="2009944" y="5652527"/>
                <a:ext cx="1366271" cy="618246"/>
              </a:xfrm>
              <a:prstGeom prst="rect">
                <a:avLst/>
              </a:prstGeom>
              <a:blipFill>
                <a:blip r:embed="rId8"/>
                <a:stretch>
                  <a:fillRect/>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888622CA-EB36-457E-ABE4-185F50929007}"/>
              </a:ext>
            </a:extLst>
          </p:cNvPr>
          <p:cNvSpPr txBox="1"/>
          <p:nvPr/>
        </p:nvSpPr>
        <p:spPr>
          <a:xfrm>
            <a:off x="438513" y="5251067"/>
            <a:ext cx="800329"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则有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32712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6"/>
              <a:ext cx="720670" cy="471014"/>
            </a:xfrm>
            <a:prstGeom prst="rect">
              <a:avLst/>
            </a:prstGeom>
            <a:noFill/>
          </p:spPr>
          <p:txBody>
            <a:bodyPr wrap="square" rtlCol="0">
              <a:spAutoFit/>
            </a:bodyPr>
            <a:lstStyle/>
            <a:p>
              <a:pPr algn="ctr"/>
              <a:r>
                <a:rPr lang="en-US" altLang="zh-CN" sz="6600" b="1" dirty="0">
                  <a:solidFill>
                    <a:schemeClr val="bg1"/>
                  </a:solidFill>
                </a:rPr>
                <a:t>03</a:t>
              </a:r>
              <a:endParaRPr lang="zh-CN" altLang="en-US" sz="6600" b="1" dirty="0">
                <a:solidFill>
                  <a:schemeClr val="bg1"/>
                </a:solidFill>
              </a:endParaRPr>
            </a:p>
          </p:txBody>
        </p:sp>
      </p:grpSp>
      <p:sp>
        <p:nvSpPr>
          <p:cNvPr id="6" name="文本框 5"/>
          <p:cNvSpPr txBox="1"/>
          <p:nvPr/>
        </p:nvSpPr>
        <p:spPr>
          <a:xfrm>
            <a:off x="5737333" y="2401763"/>
            <a:ext cx="4400197" cy="707886"/>
          </a:xfrm>
          <a:prstGeom prst="rect">
            <a:avLst/>
          </a:prstGeom>
          <a:noFill/>
        </p:spPr>
        <p:txBody>
          <a:bodyPr wrap="square" rtlCol="0">
            <a:spAutoFit/>
          </a:bodyPr>
          <a:lstStyle/>
          <a:p>
            <a:r>
              <a:rPr lang="zh-CN" altLang="en-US" sz="4000" b="1" spc="300" dirty="0">
                <a:solidFill>
                  <a:schemeClr val="tx1">
                    <a:lumMod val="75000"/>
                    <a:lumOff val="25000"/>
                  </a:schemeClr>
                </a:solidFill>
              </a:rPr>
              <a:t>第一问求解</a:t>
            </a:r>
          </a:p>
        </p:txBody>
      </p:sp>
      <p:sp>
        <p:nvSpPr>
          <p:cNvPr id="10" name="文本框 9"/>
          <p:cNvSpPr txBox="1"/>
          <p:nvPr/>
        </p:nvSpPr>
        <p:spPr>
          <a:xfrm>
            <a:off x="6266949" y="3574930"/>
            <a:ext cx="1639859" cy="338554"/>
          </a:xfrm>
          <a:prstGeom prst="rect">
            <a:avLst/>
          </a:prstGeom>
          <a:noFill/>
        </p:spPr>
        <p:txBody>
          <a:bodyPr wrap="square" rtlCol="0">
            <a:spAutoFit/>
          </a:bodyPr>
          <a:lstStyle/>
          <a:p>
            <a:r>
              <a:rPr lang="zh-CN" altLang="en-US" sz="1600" spc="300" dirty="0">
                <a:solidFill>
                  <a:schemeClr val="tx1">
                    <a:lumMod val="75000"/>
                    <a:lumOff val="25000"/>
                  </a:schemeClr>
                </a:solidFill>
              </a:rPr>
              <a:t>解题思路</a:t>
            </a:r>
          </a:p>
        </p:txBody>
      </p:sp>
      <p:sp>
        <p:nvSpPr>
          <p:cNvPr id="11" name="椭圆 10"/>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5858359" y="4084923"/>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6266949" y="4058133"/>
            <a:ext cx="1639859" cy="338554"/>
          </a:xfrm>
          <a:prstGeom prst="rect">
            <a:avLst/>
          </a:prstGeom>
          <a:noFill/>
        </p:spPr>
        <p:txBody>
          <a:bodyPr wrap="square" rtlCol="0">
            <a:spAutoFit/>
          </a:bodyPr>
          <a:lstStyle/>
          <a:p>
            <a:r>
              <a:rPr lang="zh-CN" altLang="en-US" sz="1600" spc="300" dirty="0">
                <a:solidFill>
                  <a:schemeClr val="tx1">
                    <a:lumMod val="75000"/>
                    <a:lumOff val="25000"/>
                  </a:schemeClr>
                </a:solidFill>
              </a:rPr>
              <a:t>编程求解</a:t>
            </a:r>
          </a:p>
        </p:txBody>
      </p:sp>
      <p:sp>
        <p:nvSpPr>
          <p:cNvPr id="13" name="矩形 12">
            <a:extLst>
              <a:ext uri="{FF2B5EF4-FFF2-40B4-BE49-F238E27FC236}">
                <a16:creationId xmlns:a16="http://schemas.microsoft.com/office/drawing/2014/main" id="{FAD48048-8C48-4BBC-8BA9-F27406C5E1F5}"/>
              </a:ext>
            </a:extLst>
          </p:cNvPr>
          <p:cNvSpPr/>
          <p:nvPr/>
        </p:nvSpPr>
        <p:spPr>
          <a:xfrm>
            <a:off x="5737094" y="3087458"/>
            <a:ext cx="4184587" cy="338554"/>
          </a:xfrm>
          <a:prstGeom prst="rect">
            <a:avLst/>
          </a:prstGeom>
        </p:spPr>
        <p:txBody>
          <a:bodyPr wrap="square">
            <a:spAutoFit/>
          </a:bodyPr>
          <a:lstStyle/>
          <a:p>
            <a:r>
              <a:rPr lang="en-US" altLang="zh-CN" sz="1600" dirty="0">
                <a:solidFill>
                  <a:schemeClr val="tx1">
                    <a:lumMod val="65000"/>
                    <a:lumOff val="35000"/>
                  </a:schemeClr>
                </a:solidFill>
              </a:rPr>
              <a:t>SOLUTION ONE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41" presetClass="entr" presetSubtype="0" fill="hold" grpId="0" nodeType="withEffect">
                                  <p:stCondLst>
                                    <p:cond delay="40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400" fill="hold"/>
                                        <p:tgtEl>
                                          <p:spTgt spid="3"/>
                                        </p:tgtEl>
                                        <p:attrNameLst>
                                          <p:attrName>ppt_y</p:attrName>
                                        </p:attrNameLst>
                                      </p:cBhvr>
                                      <p:tavLst>
                                        <p:tav tm="0">
                                          <p:val>
                                            <p:strVal val="#ppt_y"/>
                                          </p:val>
                                        </p:tav>
                                        <p:tav tm="100000">
                                          <p:val>
                                            <p:strVal val="#ppt_y"/>
                                          </p:val>
                                        </p:tav>
                                      </p:tavLst>
                                    </p:anim>
                                    <p:anim calcmode="lin" valueType="num">
                                      <p:cBhvr>
                                        <p:cTn id="12"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400" tmFilter="0,0; .5, 1; 1, 1"/>
                                        <p:tgtEl>
                                          <p:spTgt spid="3"/>
                                        </p:tgtEl>
                                      </p:cBhvr>
                                    </p:animEffect>
                                  </p:childTnLst>
                                </p:cTn>
                              </p:par>
                              <p:par>
                                <p:cTn id="15" presetID="23" presetClass="entr" presetSubtype="288" fill="hold" nodeType="withEffect">
                                  <p:stCondLst>
                                    <p:cond delay="7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3*#ppt_w"/>
                                          </p:val>
                                        </p:tav>
                                        <p:tav tm="100000">
                                          <p:val>
                                            <p:strVal val="#ppt_w"/>
                                          </p:val>
                                        </p:tav>
                                      </p:tavLst>
                                    </p:anim>
                                    <p:anim calcmode="lin" valueType="num">
                                      <p:cBhvr>
                                        <p:cTn id="18" dur="500" fill="hold"/>
                                        <p:tgtEl>
                                          <p:spTgt spid="8"/>
                                        </p:tgtEl>
                                        <p:attrNameLst>
                                          <p:attrName>ppt_h</p:attrName>
                                        </p:attrNameLst>
                                      </p:cBhvr>
                                      <p:tavLst>
                                        <p:tav tm="0">
                                          <p:val>
                                            <p:strVal val="4/3*#ppt_h"/>
                                          </p:val>
                                        </p:tav>
                                        <p:tav tm="100000">
                                          <p:val>
                                            <p:strVal val="#ppt_h"/>
                                          </p:val>
                                        </p:tav>
                                      </p:tavLst>
                                    </p:anim>
                                  </p:childTnLst>
                                </p:cTn>
                              </p:par>
                              <p:par>
                                <p:cTn id="19" presetID="17" presetClass="entr" presetSubtype="8" fill="hold" grpId="0" nodeType="withEffect">
                                  <p:stCondLst>
                                    <p:cond delay="100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ppt_w/2"/>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par>
                                <p:cTn id="25" presetID="12" presetClass="entr" presetSubtype="2" fill="hold" grpId="0" nodeType="withEffect">
                                  <p:stCondLst>
                                    <p:cond delay="14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ppt_x</p:attrName>
                                        </p:attrNameLst>
                                      </p:cBhvr>
                                      <p:tavLst>
                                        <p:tav tm="0">
                                          <p:val>
                                            <p:strVal val="#ppt_x+#ppt_w*1.125000"/>
                                          </p:val>
                                        </p:tav>
                                        <p:tav tm="100000">
                                          <p:val>
                                            <p:strVal val="#ppt_x"/>
                                          </p:val>
                                        </p:tav>
                                      </p:tavLst>
                                    </p:anim>
                                    <p:animEffect transition="in" filter="wipe(left)">
                                      <p:cBhvr>
                                        <p:cTn id="28" dur="500"/>
                                        <p:tgtEl>
                                          <p:spTgt spid="11"/>
                                        </p:tgtEl>
                                      </p:cBhvr>
                                    </p:animEffect>
                                  </p:childTnLst>
                                </p:cTn>
                              </p:par>
                              <p:par>
                                <p:cTn id="29" presetID="22" presetClass="entr" presetSubtype="8" fill="hold" grpId="0" nodeType="withEffect">
                                  <p:stCondLst>
                                    <p:cond delay="160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12" presetClass="entr" presetSubtype="2" fill="hold" grpId="0" nodeType="withEffect">
                                  <p:stCondLst>
                                    <p:cond delay="19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left)">
                                      <p:cBhvr>
                                        <p:cTn id="35" dur="500"/>
                                        <p:tgtEl>
                                          <p:spTgt spid="12"/>
                                        </p:tgtEl>
                                      </p:cBhvr>
                                    </p:animEffect>
                                  </p:childTnLst>
                                </p:cTn>
                              </p:par>
                              <p:par>
                                <p:cTn id="36" presetID="22" presetClass="entr" presetSubtype="8" fill="hold" grpId="0" nodeType="withEffect">
                                  <p:stCondLst>
                                    <p:cond delay="210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P spid="10" grpId="0"/>
      <p:bldP spid="11" grpId="0" animBg="1"/>
      <p:bldP spid="12" grpId="0" animBg="1"/>
      <p:bldP spid="16"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2347973" cy="523220"/>
          </a:xfrm>
          <a:prstGeom prst="rect">
            <a:avLst/>
          </a:prstGeom>
          <a:noFill/>
        </p:spPr>
        <p:txBody>
          <a:bodyPr wrap="square" rtlCol="0">
            <a:spAutoFit/>
          </a:bodyPr>
          <a:lstStyle/>
          <a:p>
            <a:r>
              <a:rPr lang="zh-CN" altLang="en-US" sz="2800" b="1" spc="300" dirty="0">
                <a:solidFill>
                  <a:schemeClr val="tx1">
                    <a:lumMod val="75000"/>
                    <a:lumOff val="25000"/>
                  </a:schemeClr>
                </a:solidFill>
              </a:rPr>
              <a:t>第一问求解</a:t>
            </a: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smtClean="0">
                  <a:solidFill>
                    <a:schemeClr val="bg1"/>
                  </a:solidFill>
                </a:rPr>
                <a:t>03</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8" name="组合 57"/>
          <p:cNvGrpSpPr/>
          <p:nvPr/>
        </p:nvGrpSpPr>
        <p:grpSpPr>
          <a:xfrm>
            <a:off x="497248" y="1471441"/>
            <a:ext cx="5191455" cy="4461585"/>
            <a:chOff x="1620391" y="1582358"/>
            <a:chExt cx="3115444" cy="2316146"/>
          </a:xfrm>
        </p:grpSpPr>
        <p:sp>
          <p:nvSpPr>
            <p:cNvPr id="59" name="MH_Other_1"/>
            <p:cNvSpPr/>
            <p:nvPr>
              <p:custDataLst>
                <p:tags r:id="rId4"/>
              </p:custDataLst>
            </p:nvPr>
          </p:nvSpPr>
          <p:spPr bwMode="auto">
            <a:xfrm>
              <a:off x="3268943" y="2760869"/>
              <a:ext cx="1466892" cy="1137635"/>
            </a:xfrm>
            <a:custGeom>
              <a:avLst/>
              <a:gdLst>
                <a:gd name="connsiteX0" fmla="*/ 791051 w 901117"/>
                <a:gd name="connsiteY0" fmla="*/ 0 h 699348"/>
                <a:gd name="connsiteX1" fmla="*/ 901117 w 901117"/>
                <a:gd name="connsiteY1" fmla="*/ 699348 h 699348"/>
                <a:gd name="connsiteX2" fmla="*/ 0 w 901117"/>
                <a:gd name="connsiteY2" fmla="*/ 606214 h 699348"/>
                <a:gd name="connsiteX3" fmla="*/ 791051 w 901117"/>
                <a:gd name="connsiteY3" fmla="*/ 606214 h 699348"/>
              </a:gdLst>
              <a:ahLst/>
              <a:cxnLst>
                <a:cxn ang="0">
                  <a:pos x="connsiteX0" y="connsiteY0"/>
                </a:cxn>
                <a:cxn ang="0">
                  <a:pos x="connsiteX1" y="connsiteY1"/>
                </a:cxn>
                <a:cxn ang="0">
                  <a:pos x="connsiteX2" y="connsiteY2"/>
                </a:cxn>
                <a:cxn ang="0">
                  <a:pos x="connsiteX3" y="connsiteY3"/>
                </a:cxn>
              </a:cxnLst>
              <a:rect l="l" t="t" r="r" b="b"/>
              <a:pathLst>
                <a:path w="901117" h="699348">
                  <a:moveTo>
                    <a:pt x="791051" y="0"/>
                  </a:moveTo>
                  <a:lnTo>
                    <a:pt x="901117" y="699348"/>
                  </a:lnTo>
                  <a:lnTo>
                    <a:pt x="0" y="606214"/>
                  </a:lnTo>
                  <a:lnTo>
                    <a:pt x="791051" y="606214"/>
                  </a:lnTo>
                  <a:close/>
                </a:path>
              </a:pathLst>
            </a:custGeom>
            <a:gradFill flip="none" rotWithShape="1">
              <a:gsLst>
                <a:gs pos="0">
                  <a:schemeClr val="accent1">
                    <a:lumMod val="5000"/>
                    <a:lumOff val="95000"/>
                  </a:schemeClr>
                </a:gs>
                <a:gs pos="100000">
                  <a:schemeClr val="bg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EFFFF"/>
                </a:solidFill>
              </a:endParaRPr>
            </a:p>
          </p:txBody>
        </p:sp>
        <p:sp>
          <p:nvSpPr>
            <p:cNvPr id="60" name="MH_SubTitle_1"/>
            <p:cNvSpPr/>
            <p:nvPr>
              <p:custDataLst>
                <p:tags r:id="rId5"/>
              </p:custDataLst>
            </p:nvPr>
          </p:nvSpPr>
          <p:spPr bwMode="auto">
            <a:xfrm>
              <a:off x="1620391" y="1582358"/>
              <a:ext cx="2936055" cy="483666"/>
            </a:xfrm>
            <a:prstGeom prst="round2SameRect">
              <a:avLst>
                <a:gd name="adj1" fmla="val 50000"/>
                <a:gd name="adj2" fmla="val 0"/>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spc="300" dirty="0">
                  <a:solidFill>
                    <a:srgbClr val="FEFFFF"/>
                  </a:solidFill>
                  <a:cs typeface="Arial" panose="020B0604020202020204" pitchFamily="34" charset="0"/>
                </a:rPr>
                <a:t>问题重述</a:t>
              </a:r>
            </a:p>
          </p:txBody>
        </p:sp>
        <p:sp>
          <p:nvSpPr>
            <p:cNvPr id="61" name="MH_Text_1"/>
            <p:cNvSpPr/>
            <p:nvPr>
              <p:custDataLst>
                <p:tags r:id="rId6"/>
              </p:custDataLst>
            </p:nvPr>
          </p:nvSpPr>
          <p:spPr bwMode="auto">
            <a:xfrm>
              <a:off x="1620391" y="2066026"/>
              <a:ext cx="2936055" cy="1693964"/>
            </a:xfrm>
            <a:prstGeom prst="rect">
              <a:avLst/>
            </a:prstGeom>
            <a:solidFill>
              <a:srgbClr val="FE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16000" anchor="ctr">
              <a:normAutofit/>
            </a:bodyPr>
            <a:lstStyle/>
            <a:p>
              <a:pPr algn="ctr">
                <a:lnSpc>
                  <a:spcPct val="120000"/>
                </a:lnSpc>
                <a:defRPr/>
              </a:pPr>
              <a:endParaRPr lang="zh-CN" altLang="en-US" dirty="0">
                <a:solidFill>
                  <a:schemeClr val="accent1"/>
                </a:solidFill>
                <a:cs typeface="Arial" panose="020B0604020202020204" pitchFamily="34" charset="0"/>
              </a:endParaRPr>
            </a:p>
          </p:txBody>
        </p:sp>
      </p:grpSp>
      <p:sp>
        <p:nvSpPr>
          <p:cNvPr id="64" name="文本框 63"/>
          <p:cNvSpPr txBox="1"/>
          <p:nvPr/>
        </p:nvSpPr>
        <p:spPr>
          <a:xfrm>
            <a:off x="873751" y="2563308"/>
            <a:ext cx="4085192" cy="2862322"/>
          </a:xfrm>
          <a:prstGeom prst="rect">
            <a:avLst/>
          </a:prstGeom>
          <a:noFill/>
        </p:spPr>
        <p:txBody>
          <a:bodyPr wrap="square" rtlCol="0">
            <a:spAutoFit/>
          </a:bodyPr>
          <a:lstStyle/>
          <a:p>
            <a:pPr lvl="0">
              <a:lnSpc>
                <a:spcPct val="150000"/>
              </a:lnSpc>
              <a:defRPr/>
            </a:pPr>
            <a:r>
              <a:rPr lang="zh-CN" altLang="en-US" dirty="0">
                <a:solidFill>
                  <a:prstClr val="black">
                    <a:lumMod val="75000"/>
                    <a:lumOff val="25000"/>
                  </a:prstClr>
                </a:solidFill>
                <a:latin typeface="Arial" panose="020B0604020202020204" pitchFamily="34" charset="0"/>
              </a:rPr>
              <a:t>已知传送带的过炉速度为</a:t>
            </a:r>
            <a:r>
              <a:rPr lang="en-US" altLang="zh-CN" dirty="0">
                <a:solidFill>
                  <a:prstClr val="black">
                    <a:lumMod val="75000"/>
                    <a:lumOff val="25000"/>
                  </a:prstClr>
                </a:solidFill>
                <a:latin typeface="Arial" panose="020B0604020202020204" pitchFamily="34" charset="0"/>
              </a:rPr>
              <a:t>78cm/min</a:t>
            </a:r>
            <a:r>
              <a:rPr lang="zh-CN" altLang="en-US" dirty="0">
                <a:solidFill>
                  <a:prstClr val="black">
                    <a:lumMod val="75000"/>
                    <a:lumOff val="25000"/>
                  </a:prstClr>
                </a:solidFill>
                <a:latin typeface="Arial" panose="020B0604020202020204" pitchFamily="34" charset="0"/>
              </a:rPr>
              <a:t>和各温区温度的设定值。</a:t>
            </a:r>
            <a:endParaRPr lang="en-US" altLang="zh-CN" dirty="0">
              <a:solidFill>
                <a:prstClr val="black">
                  <a:lumMod val="75000"/>
                  <a:lumOff val="25000"/>
                </a:prstClr>
              </a:solidFill>
              <a:latin typeface="Arial" panose="020B0604020202020204" pitchFamily="34" charset="0"/>
            </a:endParaRPr>
          </a:p>
          <a:p>
            <a:pPr lvl="0">
              <a:lnSpc>
                <a:spcPct val="150000"/>
              </a:lnSpc>
              <a:defRPr/>
            </a:pPr>
            <a:r>
              <a:rPr lang="zh-CN" altLang="en-US" dirty="0">
                <a:solidFill>
                  <a:prstClr val="black">
                    <a:lumMod val="75000"/>
                    <a:lumOff val="25000"/>
                  </a:prstClr>
                </a:solidFill>
                <a:latin typeface="Arial" panose="020B0604020202020204" pitchFamily="34" charset="0"/>
              </a:rPr>
              <a:t>需要给出焊接区域中心的温度变化情况，列出指定位置的焊接区域中心温度，画出炉温曲线，并给出焊接区域中心温度随时间的变化。</a:t>
            </a:r>
            <a:endParaRPr lang="zh-CN" altLang="en-US" sz="2000" dirty="0">
              <a:solidFill>
                <a:srgbClr val="0070C0">
                  <a:lumMod val="50000"/>
                </a:srgbClr>
              </a:solidFill>
              <a:ea typeface="黑体" panose="02010609060101010101" pitchFamily="49" charset="-122"/>
            </a:endParaRPr>
          </a:p>
          <a:p>
            <a:endParaRPr lang="zh-CN" altLang="en-US" dirty="0"/>
          </a:p>
        </p:txBody>
      </p:sp>
      <p:grpSp>
        <p:nvGrpSpPr>
          <p:cNvPr id="65" name="组合 64"/>
          <p:cNvGrpSpPr/>
          <p:nvPr/>
        </p:nvGrpSpPr>
        <p:grpSpPr>
          <a:xfrm>
            <a:off x="6550268" y="1471441"/>
            <a:ext cx="5380893" cy="4461585"/>
            <a:chOff x="1620391" y="1582358"/>
            <a:chExt cx="3115444" cy="2316146"/>
          </a:xfrm>
        </p:grpSpPr>
        <p:sp>
          <p:nvSpPr>
            <p:cNvPr id="66" name="MH_Other_1"/>
            <p:cNvSpPr/>
            <p:nvPr>
              <p:custDataLst>
                <p:tags r:id="rId1"/>
              </p:custDataLst>
            </p:nvPr>
          </p:nvSpPr>
          <p:spPr bwMode="auto">
            <a:xfrm>
              <a:off x="3268943" y="2760869"/>
              <a:ext cx="1466892" cy="1137635"/>
            </a:xfrm>
            <a:custGeom>
              <a:avLst/>
              <a:gdLst>
                <a:gd name="connsiteX0" fmla="*/ 791051 w 901117"/>
                <a:gd name="connsiteY0" fmla="*/ 0 h 699348"/>
                <a:gd name="connsiteX1" fmla="*/ 901117 w 901117"/>
                <a:gd name="connsiteY1" fmla="*/ 699348 h 699348"/>
                <a:gd name="connsiteX2" fmla="*/ 0 w 901117"/>
                <a:gd name="connsiteY2" fmla="*/ 606214 h 699348"/>
                <a:gd name="connsiteX3" fmla="*/ 791051 w 901117"/>
                <a:gd name="connsiteY3" fmla="*/ 606214 h 699348"/>
              </a:gdLst>
              <a:ahLst/>
              <a:cxnLst>
                <a:cxn ang="0">
                  <a:pos x="connsiteX0" y="connsiteY0"/>
                </a:cxn>
                <a:cxn ang="0">
                  <a:pos x="connsiteX1" y="connsiteY1"/>
                </a:cxn>
                <a:cxn ang="0">
                  <a:pos x="connsiteX2" y="connsiteY2"/>
                </a:cxn>
                <a:cxn ang="0">
                  <a:pos x="connsiteX3" y="connsiteY3"/>
                </a:cxn>
              </a:cxnLst>
              <a:rect l="l" t="t" r="r" b="b"/>
              <a:pathLst>
                <a:path w="901117" h="699348">
                  <a:moveTo>
                    <a:pt x="791051" y="0"/>
                  </a:moveTo>
                  <a:lnTo>
                    <a:pt x="901117" y="699348"/>
                  </a:lnTo>
                  <a:lnTo>
                    <a:pt x="0" y="606214"/>
                  </a:lnTo>
                  <a:lnTo>
                    <a:pt x="791051" y="606214"/>
                  </a:lnTo>
                  <a:close/>
                </a:path>
              </a:pathLst>
            </a:custGeom>
            <a:gradFill flip="none" rotWithShape="1">
              <a:gsLst>
                <a:gs pos="0">
                  <a:schemeClr val="accent1">
                    <a:lumMod val="5000"/>
                    <a:lumOff val="95000"/>
                  </a:schemeClr>
                </a:gs>
                <a:gs pos="100000">
                  <a:schemeClr val="bg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EFFFF"/>
                </a:solidFill>
              </a:endParaRPr>
            </a:p>
          </p:txBody>
        </p:sp>
        <p:sp>
          <p:nvSpPr>
            <p:cNvPr id="67" name="MH_SubTitle_1"/>
            <p:cNvSpPr/>
            <p:nvPr>
              <p:custDataLst>
                <p:tags r:id="rId2"/>
              </p:custDataLst>
            </p:nvPr>
          </p:nvSpPr>
          <p:spPr bwMode="auto">
            <a:xfrm>
              <a:off x="1620391" y="1582358"/>
              <a:ext cx="2936055" cy="483666"/>
            </a:xfrm>
            <a:prstGeom prst="round2SameRect">
              <a:avLst>
                <a:gd name="adj1" fmla="val 50000"/>
                <a:gd name="adj2" fmla="val 0"/>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spc="300" dirty="0">
                  <a:solidFill>
                    <a:srgbClr val="FEFFFF"/>
                  </a:solidFill>
                  <a:cs typeface="Arial" panose="020B0604020202020204" pitchFamily="34" charset="0"/>
                </a:rPr>
                <a:t>问题分析</a:t>
              </a:r>
            </a:p>
          </p:txBody>
        </p:sp>
        <p:sp>
          <p:nvSpPr>
            <p:cNvPr id="68" name="MH_Text_1"/>
            <p:cNvSpPr/>
            <p:nvPr>
              <p:custDataLst>
                <p:tags r:id="rId3"/>
              </p:custDataLst>
            </p:nvPr>
          </p:nvSpPr>
          <p:spPr bwMode="auto">
            <a:xfrm>
              <a:off x="1620391" y="2066026"/>
              <a:ext cx="2936055" cy="1693964"/>
            </a:xfrm>
            <a:prstGeom prst="rect">
              <a:avLst/>
            </a:prstGeom>
            <a:solidFill>
              <a:srgbClr val="FE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16000" anchor="ctr">
              <a:normAutofit/>
            </a:bodyPr>
            <a:lstStyle/>
            <a:p>
              <a:pPr algn="ctr">
                <a:lnSpc>
                  <a:spcPct val="120000"/>
                </a:lnSpc>
                <a:defRPr/>
              </a:pPr>
              <a:endParaRPr lang="zh-CN" altLang="en-US" dirty="0">
                <a:solidFill>
                  <a:schemeClr val="accent1"/>
                </a:solidFill>
                <a:cs typeface="Arial" panose="020B0604020202020204" pitchFamily="34" charset="0"/>
              </a:endParaRPr>
            </a:p>
          </p:txBody>
        </p:sp>
      </p:grpSp>
      <p:sp>
        <p:nvSpPr>
          <p:cNvPr id="69" name="文本框 68"/>
          <p:cNvSpPr txBox="1"/>
          <p:nvPr/>
        </p:nvSpPr>
        <p:spPr>
          <a:xfrm>
            <a:off x="6687050" y="2403125"/>
            <a:ext cx="4823231" cy="3277820"/>
          </a:xfrm>
          <a:prstGeom prst="rect">
            <a:avLst/>
          </a:prstGeom>
          <a:noFill/>
        </p:spPr>
        <p:txBody>
          <a:bodyPr wrap="square" rtlCol="0">
            <a:spAutoFit/>
          </a:bodyPr>
          <a:lstStyle/>
          <a:p>
            <a:pPr>
              <a:lnSpc>
                <a:spcPct val="150000"/>
              </a:lnSpc>
            </a:pPr>
            <a:r>
              <a:rPr lang="zh-CN" altLang="en-US" dirty="0">
                <a:latin typeface="Arial" panose="020B0604020202020204" pitchFamily="34" charset="0"/>
                <a:cs typeface="Arial" panose="020B0604020202020204" pitchFamily="34" charset="0"/>
              </a:rPr>
              <a:t>整体建模与求解过程可分为两部分。</a:t>
            </a:r>
            <a:endParaRPr lang="en-US" altLang="zh-CN" dirty="0">
              <a:latin typeface="Arial" panose="020B0604020202020204" pitchFamily="34" charset="0"/>
              <a:cs typeface="Arial" panose="020B0604020202020204" pitchFamily="34" charset="0"/>
            </a:endParaRPr>
          </a:p>
          <a:p>
            <a:pPr>
              <a:lnSpc>
                <a:spcPct val="150000"/>
              </a:lnSpc>
            </a:pPr>
            <a:r>
              <a:rPr lang="zh-CN" altLang="en-US" dirty="0">
                <a:latin typeface="Arial" panose="020B0604020202020204" pitchFamily="34" charset="0"/>
                <a:cs typeface="Arial" panose="020B0604020202020204" pitchFamily="34" charset="0"/>
              </a:rPr>
              <a:t>首先，需要求出炉内空气温度在炉内各个位置的分布。由于炉内空气会在短时间内达到稳定，所以可利用一维稳态导热模型求出空气温度。</a:t>
            </a:r>
            <a:endParaRPr lang="en-US" altLang="zh-CN" dirty="0">
              <a:latin typeface="Arial" panose="020B0604020202020204" pitchFamily="34" charset="0"/>
              <a:cs typeface="Arial" panose="020B0604020202020204" pitchFamily="34" charset="0"/>
            </a:endParaRPr>
          </a:p>
          <a:p>
            <a:pPr>
              <a:lnSpc>
                <a:spcPct val="150000"/>
              </a:lnSpc>
            </a:pPr>
            <a:r>
              <a:rPr lang="zh-CN" altLang="en-US" dirty="0">
                <a:latin typeface="Arial" panose="020B0604020202020204" pitchFamily="34" charset="0"/>
                <a:cs typeface="Arial" panose="020B0604020202020204" pitchFamily="34" charset="0"/>
              </a:rPr>
              <a:t>然后，随着物体在移动，物体外部空气温度一直在变化，所以可利用一维非稳态导热模型求出焊接区域中心的温度。</a:t>
            </a:r>
            <a:endParaRPr lang="en-US" altLang="zh-CN" dirty="0">
              <a:latin typeface="Arial" panose="020B0604020202020204" pitchFamily="34" charset="0"/>
              <a:cs typeface="Arial" panose="020B0604020202020204" pitchFamily="34" charset="0"/>
            </a:endParaRPr>
          </a:p>
          <a:p>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42" presetClass="entr" presetSubtype="0" fill="hold" nodeType="withEffect">
                                  <p:stCondLst>
                                    <p:cond delay="110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anim calcmode="lin" valueType="num">
                                      <p:cBhvr>
                                        <p:cTn id="15" dur="500" fill="hold"/>
                                        <p:tgtEl>
                                          <p:spTgt spid="58"/>
                                        </p:tgtEl>
                                        <p:attrNameLst>
                                          <p:attrName>ppt_x</p:attrName>
                                        </p:attrNameLst>
                                      </p:cBhvr>
                                      <p:tavLst>
                                        <p:tav tm="0">
                                          <p:val>
                                            <p:strVal val="#ppt_x"/>
                                          </p:val>
                                        </p:tav>
                                        <p:tav tm="100000">
                                          <p:val>
                                            <p:strVal val="#ppt_x"/>
                                          </p:val>
                                        </p:tav>
                                      </p:tavLst>
                                    </p:anim>
                                    <p:anim calcmode="lin" valueType="num">
                                      <p:cBhvr>
                                        <p:cTn id="16" dur="500" fill="hold"/>
                                        <p:tgtEl>
                                          <p:spTgt spid="5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10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anim calcmode="lin" valueType="num">
                                      <p:cBhvr>
                                        <p:cTn id="20" dur="500" fill="hold"/>
                                        <p:tgtEl>
                                          <p:spTgt spid="65"/>
                                        </p:tgtEl>
                                        <p:attrNameLst>
                                          <p:attrName>ppt_x</p:attrName>
                                        </p:attrNameLst>
                                      </p:cBhvr>
                                      <p:tavLst>
                                        <p:tav tm="0">
                                          <p:val>
                                            <p:strVal val="#ppt_x"/>
                                          </p:val>
                                        </p:tav>
                                        <p:tav tm="100000">
                                          <p:val>
                                            <p:strVal val="#ppt_x"/>
                                          </p:val>
                                        </p:tav>
                                      </p:tavLst>
                                    </p:anim>
                                    <p:anim calcmode="lin" valueType="num">
                                      <p:cBhvr>
                                        <p:cTn id="21" dur="5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2401170" cy="523220"/>
          </a:xfrm>
          <a:prstGeom prst="rect">
            <a:avLst/>
          </a:prstGeom>
          <a:noFill/>
        </p:spPr>
        <p:txBody>
          <a:bodyPr wrap="square" rtlCol="0">
            <a:spAutoFit/>
          </a:bodyPr>
          <a:lstStyle/>
          <a:p>
            <a:r>
              <a:rPr lang="zh-CN" altLang="en-US" sz="2800" b="1" spc="300" dirty="0">
                <a:solidFill>
                  <a:schemeClr val="tx1">
                    <a:lumMod val="75000"/>
                    <a:lumOff val="25000"/>
                  </a:schemeClr>
                </a:solidFill>
              </a:rPr>
              <a:t>第一问求解</a:t>
            </a:r>
          </a:p>
        </p:txBody>
      </p:sp>
      <p:grpSp>
        <p:nvGrpSpPr>
          <p:cNvPr id="8" name="组合 7"/>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smtClean="0">
                  <a:solidFill>
                    <a:schemeClr val="bg1"/>
                  </a:solidFill>
                </a:rPr>
                <a:t>03</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mc:AlternateContent xmlns:mc="http://schemas.openxmlformats.org/markup-compatibility/2006" xmlns:a14="http://schemas.microsoft.com/office/drawing/2010/main">
        <mc:Choice Requires="a14">
          <p:sp>
            <p:nvSpPr>
              <p:cNvPr id="24" name="矩形 23"/>
              <p:cNvSpPr/>
              <p:nvPr/>
            </p:nvSpPr>
            <p:spPr>
              <a:xfrm>
                <a:off x="4771367" y="838293"/>
                <a:ext cx="7019118" cy="1331839"/>
              </a:xfrm>
              <a:prstGeom prst="rect">
                <a:avLst/>
              </a:prstGeom>
            </p:spPr>
            <p:txBody>
              <a:bodyPr wrap="square">
                <a:spAutoFit/>
              </a:bodyPr>
              <a:lstStyle/>
              <a:p>
                <a:pPr>
                  <a:lnSpc>
                    <a:spcPct val="130000"/>
                  </a:lnSpc>
                </a:pPr>
                <a:r>
                  <a:rPr lang="zh-CN" altLang="en-US" sz="1400" dirty="0">
                    <a:solidFill>
                      <a:schemeClr val="tx1">
                        <a:lumMod val="75000"/>
                        <a:lumOff val="25000"/>
                      </a:schemeClr>
                    </a:solidFill>
                    <a:latin typeface="Arial" panose="020B0604020202020204" pitchFamily="34" charset="0"/>
                  </a:rPr>
                  <a:t>阴影部分为一个达到稳态的介质，介质中相同</a:t>
                </a:r>
                <a:r>
                  <a:rPr lang="en-US" altLang="zh-CN" sz="1400" dirty="0">
                    <a:solidFill>
                      <a:schemeClr val="tx1">
                        <a:lumMod val="75000"/>
                        <a:lumOff val="25000"/>
                      </a:schemeClr>
                    </a:solidFill>
                    <a:latin typeface="Arial" panose="020B0604020202020204" pitchFamily="34" charset="0"/>
                  </a:rPr>
                  <a:t>x</a:t>
                </a:r>
                <a:r>
                  <a:rPr lang="zh-CN" altLang="en-US" sz="1400" dirty="0">
                    <a:solidFill>
                      <a:schemeClr val="tx1">
                        <a:lumMod val="75000"/>
                        <a:lumOff val="25000"/>
                      </a:schemeClr>
                    </a:solidFill>
                    <a:latin typeface="Arial" panose="020B0604020202020204" pitchFamily="34" charset="0"/>
                  </a:rPr>
                  <a:t>处的所有部位温度都相同，左右两侧</a:t>
                </a:r>
                <a:r>
                  <a:rPr lang="en-US" altLang="zh-CN" sz="1400" dirty="0">
                    <a:solidFill>
                      <a:schemeClr val="tx1">
                        <a:lumMod val="75000"/>
                        <a:lumOff val="25000"/>
                      </a:schemeClr>
                    </a:solidFill>
                    <a:latin typeface="Arial" panose="020B0604020202020204" pitchFamily="34" charset="0"/>
                  </a:rPr>
                  <a:t>X1</a:t>
                </a:r>
                <a:r>
                  <a:rPr lang="zh-CN" altLang="en-US" sz="1400" dirty="0">
                    <a:solidFill>
                      <a:schemeClr val="tx1">
                        <a:lumMod val="75000"/>
                        <a:lumOff val="25000"/>
                      </a:schemeClr>
                    </a:solidFill>
                    <a:latin typeface="Arial" panose="020B0604020202020204" pitchFamily="34" charset="0"/>
                  </a:rPr>
                  <a:t>、</a:t>
                </a:r>
                <a:r>
                  <a:rPr lang="en-US" altLang="zh-CN" sz="1400" dirty="0">
                    <a:solidFill>
                      <a:schemeClr val="tx1">
                        <a:lumMod val="75000"/>
                        <a:lumOff val="25000"/>
                      </a:schemeClr>
                    </a:solidFill>
                    <a:latin typeface="Arial" panose="020B0604020202020204" pitchFamily="34" charset="0"/>
                  </a:rPr>
                  <a:t>X2</a:t>
                </a:r>
                <a:r>
                  <a:rPr lang="zh-CN" altLang="en-US" sz="1400" dirty="0">
                    <a:solidFill>
                      <a:schemeClr val="tx1">
                        <a:lumMod val="75000"/>
                        <a:lumOff val="25000"/>
                      </a:schemeClr>
                    </a:solidFill>
                    <a:latin typeface="Arial" panose="020B0604020202020204" pitchFamily="34" charset="0"/>
                  </a:rPr>
                  <a:t>处的温度分别为</a:t>
                </a:r>
                <a:r>
                  <a:rPr lang="en-US" altLang="zh-CN" sz="1400" dirty="0">
                    <a:solidFill>
                      <a:schemeClr val="tx1">
                        <a:lumMod val="75000"/>
                        <a:lumOff val="25000"/>
                      </a:schemeClr>
                    </a:solidFill>
                    <a:latin typeface="Arial" panose="020B0604020202020204" pitchFamily="34" charset="0"/>
                  </a:rPr>
                  <a:t>T1</a:t>
                </a:r>
                <a:r>
                  <a:rPr lang="zh-CN" altLang="en-US" sz="1400" dirty="0">
                    <a:solidFill>
                      <a:schemeClr val="tx1">
                        <a:lumMod val="75000"/>
                        <a:lumOff val="25000"/>
                      </a:schemeClr>
                    </a:solidFill>
                    <a:latin typeface="Arial" panose="020B0604020202020204" pitchFamily="34" charset="0"/>
                  </a:rPr>
                  <a:t>、</a:t>
                </a:r>
                <a:r>
                  <a:rPr lang="en-US" altLang="zh-CN" sz="1400" dirty="0">
                    <a:solidFill>
                      <a:schemeClr val="tx1">
                        <a:lumMod val="75000"/>
                        <a:lumOff val="25000"/>
                      </a:schemeClr>
                    </a:solidFill>
                    <a:latin typeface="Arial" panose="020B0604020202020204" pitchFamily="34" charset="0"/>
                  </a:rPr>
                  <a:t>T2</a:t>
                </a:r>
                <a:r>
                  <a:rPr lang="zh-CN" altLang="en-US" sz="1400" dirty="0">
                    <a:solidFill>
                      <a:schemeClr val="tx1">
                        <a:lumMod val="75000"/>
                        <a:lumOff val="25000"/>
                      </a:schemeClr>
                    </a:solidFill>
                    <a:latin typeface="Arial" panose="020B0604020202020204" pitchFamily="34" charset="0"/>
                  </a:rPr>
                  <a:t>。</a:t>
                </a:r>
                <a:endParaRPr lang="en-US" altLang="zh-CN" sz="1400" dirty="0">
                  <a:solidFill>
                    <a:schemeClr val="tx1">
                      <a:lumMod val="75000"/>
                      <a:lumOff val="25000"/>
                    </a:schemeClr>
                  </a:solidFill>
                  <a:latin typeface="Arial" panose="020B0604020202020204" pitchFamily="34" charset="0"/>
                </a:endParaRPr>
              </a:p>
              <a:p>
                <a:pPr>
                  <a:lnSpc>
                    <a:spcPct val="130000"/>
                  </a:lnSpc>
                </a:pPr>
                <a:r>
                  <a:rPr lang="zh-CN" altLang="en-US" sz="1400" dirty="0">
                    <a:solidFill>
                      <a:schemeClr val="tx1">
                        <a:lumMod val="75000"/>
                        <a:lumOff val="25000"/>
                      </a:schemeClr>
                    </a:solidFill>
                    <a:latin typeface="Arial" panose="020B0604020202020204" pitchFamily="34" charset="0"/>
                  </a:rPr>
                  <a:t>利用前面分析计算得到的公式：</a:t>
                </a:r>
                <a14:m>
                  <m:oMath xmlns:m="http://schemas.openxmlformats.org/officeDocument/2006/math">
                    <m:r>
                      <a:rPr lang="en-US" altLang="zh-CN" sz="1400" b="0" i="1" smtClean="0">
                        <a:solidFill>
                          <a:schemeClr val="tx1">
                            <a:lumMod val="75000"/>
                            <a:lumOff val="25000"/>
                          </a:schemeClr>
                        </a:solidFill>
                        <a:latin typeface="Cambria Math" panose="02040503050406030204" pitchFamily="18" charset="0"/>
                      </a:rPr>
                      <m:t>𝑇</m:t>
                    </m:r>
                    <m:r>
                      <a:rPr lang="en-US" altLang="zh-CN" sz="1400" b="0" i="1" smtClean="0">
                        <a:solidFill>
                          <a:schemeClr val="tx1">
                            <a:lumMod val="75000"/>
                            <a:lumOff val="25000"/>
                          </a:schemeClr>
                        </a:solidFill>
                        <a:latin typeface="Cambria Math" panose="02040503050406030204" pitchFamily="18" charset="0"/>
                      </a:rPr>
                      <m:t>+</m:t>
                    </m:r>
                    <m:f>
                      <m:fPr>
                        <m:ctrlPr>
                          <a:rPr lang="en-US" altLang="zh-CN" sz="1400" b="0" i="1" smtClean="0">
                            <a:solidFill>
                              <a:schemeClr val="tx1">
                                <a:lumMod val="75000"/>
                                <a:lumOff val="25000"/>
                              </a:schemeClr>
                            </a:solidFill>
                            <a:latin typeface="Cambria Math" panose="02040503050406030204" pitchFamily="18" charset="0"/>
                          </a:rPr>
                        </m:ctrlPr>
                      </m:fPr>
                      <m:num>
                        <m:r>
                          <a:rPr lang="en-US" altLang="zh-CN" sz="1400" b="0" i="1" smtClean="0">
                            <a:solidFill>
                              <a:schemeClr val="tx1">
                                <a:lumMod val="75000"/>
                                <a:lumOff val="25000"/>
                              </a:schemeClr>
                            </a:solidFill>
                            <a:latin typeface="Cambria Math" panose="02040503050406030204" pitchFamily="18" charset="0"/>
                          </a:rPr>
                          <m:t>1</m:t>
                        </m:r>
                      </m:num>
                      <m:den>
                        <m:r>
                          <a:rPr lang="en-US" altLang="zh-CN" sz="1400" b="0" i="1" smtClean="0">
                            <a:solidFill>
                              <a:schemeClr val="tx1">
                                <a:lumMod val="75000"/>
                                <a:lumOff val="25000"/>
                              </a:schemeClr>
                            </a:solidFill>
                            <a:latin typeface="Cambria Math" panose="02040503050406030204" pitchFamily="18" charset="0"/>
                          </a:rPr>
                          <m:t>2</m:t>
                        </m:r>
                      </m:den>
                    </m:f>
                    <m:r>
                      <a:rPr lang="en-US" altLang="zh-CN" sz="1400" b="0" i="1" smtClean="0">
                        <a:solidFill>
                          <a:schemeClr val="tx1">
                            <a:lumMod val="75000"/>
                            <a:lumOff val="25000"/>
                          </a:schemeClr>
                        </a:solidFill>
                        <a:latin typeface="Cambria Math" panose="02040503050406030204" pitchFamily="18" charset="0"/>
                      </a:rPr>
                      <m:t>𝑏</m:t>
                    </m:r>
                    <m:sSup>
                      <m:sSupPr>
                        <m:ctrlPr>
                          <a:rPr lang="en-US" altLang="zh-CN" sz="1400" b="0" i="1" smtClean="0">
                            <a:solidFill>
                              <a:schemeClr val="tx1">
                                <a:lumMod val="75000"/>
                                <a:lumOff val="25000"/>
                              </a:schemeClr>
                            </a:solidFill>
                            <a:latin typeface="Cambria Math" panose="02040503050406030204" pitchFamily="18" charset="0"/>
                          </a:rPr>
                        </m:ctrlPr>
                      </m:sSupPr>
                      <m:e>
                        <m:r>
                          <a:rPr lang="en-US" altLang="zh-CN" sz="1400" b="0" i="1" smtClean="0">
                            <a:solidFill>
                              <a:schemeClr val="tx1">
                                <a:lumMod val="75000"/>
                                <a:lumOff val="25000"/>
                              </a:schemeClr>
                            </a:solidFill>
                            <a:latin typeface="Cambria Math" panose="02040503050406030204" pitchFamily="18" charset="0"/>
                          </a:rPr>
                          <m:t>𝑇</m:t>
                        </m:r>
                      </m:e>
                      <m:sup>
                        <m:r>
                          <a:rPr lang="en-US" altLang="zh-CN" sz="1400" b="0" i="1" smtClean="0">
                            <a:solidFill>
                              <a:schemeClr val="tx1">
                                <a:lumMod val="75000"/>
                                <a:lumOff val="25000"/>
                              </a:schemeClr>
                            </a:solidFill>
                            <a:latin typeface="Cambria Math" panose="02040503050406030204" pitchFamily="18" charset="0"/>
                          </a:rPr>
                          <m:t>2 </m:t>
                        </m:r>
                      </m:sup>
                    </m:sSup>
                    <m:r>
                      <a:rPr lang="en-US" altLang="zh-CN" sz="1400" b="0" i="1" smtClean="0">
                        <a:solidFill>
                          <a:schemeClr val="tx1">
                            <a:lumMod val="75000"/>
                            <a:lumOff val="25000"/>
                          </a:schemeClr>
                        </a:solidFill>
                        <a:latin typeface="Cambria Math" panose="02040503050406030204" pitchFamily="18" charset="0"/>
                      </a:rPr>
                      <m:t>=</m:t>
                    </m:r>
                    <m:f>
                      <m:fPr>
                        <m:ctrlPr>
                          <a:rPr lang="en-US" altLang="zh-CN" sz="1400" b="0" i="1" smtClean="0">
                            <a:solidFill>
                              <a:schemeClr val="tx1">
                                <a:lumMod val="75000"/>
                                <a:lumOff val="25000"/>
                              </a:schemeClr>
                            </a:solidFill>
                            <a:latin typeface="Cambria Math" panose="02040503050406030204" pitchFamily="18" charset="0"/>
                          </a:rPr>
                        </m:ctrlPr>
                      </m:fPr>
                      <m:num>
                        <m:sSub>
                          <m:sSubPr>
                            <m:ctrlPr>
                              <a:rPr lang="en-US" altLang="zh-CN" sz="1400" b="0" i="1" smtClean="0">
                                <a:solidFill>
                                  <a:schemeClr val="tx1">
                                    <a:lumMod val="75000"/>
                                    <a:lumOff val="25000"/>
                                  </a:schemeClr>
                                </a:solidFill>
                                <a:latin typeface="Cambria Math" panose="02040503050406030204" pitchFamily="18" charset="0"/>
                              </a:rPr>
                            </m:ctrlPr>
                          </m:sSubPr>
                          <m:e>
                            <m:r>
                              <a:rPr lang="en-US" altLang="zh-CN" sz="1400" b="0" i="1" smtClean="0">
                                <a:solidFill>
                                  <a:schemeClr val="tx1">
                                    <a:lumMod val="75000"/>
                                    <a:lumOff val="25000"/>
                                  </a:schemeClr>
                                </a:solidFill>
                                <a:latin typeface="Cambria Math" panose="02040503050406030204" pitchFamily="18" charset="0"/>
                              </a:rPr>
                              <m:t>𝐶</m:t>
                            </m:r>
                          </m:e>
                          <m:sub>
                            <m:r>
                              <a:rPr lang="en-US" altLang="zh-CN" sz="1400" i="1">
                                <a:solidFill>
                                  <a:schemeClr val="tx1">
                                    <a:lumMod val="75000"/>
                                    <a:lumOff val="25000"/>
                                  </a:schemeClr>
                                </a:solidFill>
                                <a:latin typeface="Cambria Math" panose="02040503050406030204" pitchFamily="18" charset="0"/>
                              </a:rPr>
                              <m:t>1</m:t>
                            </m:r>
                          </m:sub>
                        </m:sSub>
                      </m:num>
                      <m:den>
                        <m:sSup>
                          <m:sSupPr>
                            <m:ctrlPr>
                              <a:rPr lang="en-US" altLang="zh-CN" sz="1400" i="1" smtClean="0">
                                <a:solidFill>
                                  <a:schemeClr val="tx1">
                                    <a:lumMod val="75000"/>
                                    <a:lumOff val="25000"/>
                                  </a:schemeClr>
                                </a:solidFill>
                                <a:latin typeface="Cambria Math" panose="02040503050406030204" pitchFamily="18" charset="0"/>
                              </a:rPr>
                            </m:ctrlPr>
                          </m:sSupPr>
                          <m:e>
                            <m:r>
                              <m:rPr>
                                <m:sty m:val="p"/>
                              </m:rPr>
                              <a:rPr lang="en-US" altLang="zh-CN" sz="1400" i="1">
                                <a:solidFill>
                                  <a:schemeClr val="tx1">
                                    <a:lumMod val="75000"/>
                                    <a:lumOff val="25000"/>
                                  </a:schemeClr>
                                </a:solidFill>
                                <a:latin typeface="Cambria Math" panose="02040503050406030204" pitchFamily="18" charset="0"/>
                              </a:rPr>
                              <m:t>λ</m:t>
                            </m:r>
                          </m:e>
                          <m:sup>
                            <m:r>
                              <a:rPr lang="en-US" altLang="zh-CN" sz="1400" i="1">
                                <a:solidFill>
                                  <a:schemeClr val="tx1">
                                    <a:lumMod val="75000"/>
                                    <a:lumOff val="25000"/>
                                  </a:schemeClr>
                                </a:solidFill>
                                <a:latin typeface="Cambria Math" panose="02040503050406030204" pitchFamily="18" charset="0"/>
                              </a:rPr>
                              <m:t>0</m:t>
                            </m:r>
                          </m:sup>
                        </m:sSup>
                      </m:den>
                    </m:f>
                    <m:r>
                      <a:rPr lang="en-US" altLang="zh-CN" sz="1400" b="0" i="1" smtClean="0">
                        <a:solidFill>
                          <a:schemeClr val="tx1">
                            <a:lumMod val="75000"/>
                            <a:lumOff val="25000"/>
                          </a:schemeClr>
                        </a:solidFill>
                        <a:latin typeface="Cambria Math" panose="02040503050406030204" pitchFamily="18" charset="0"/>
                      </a:rPr>
                      <m:t>𝑥</m:t>
                    </m:r>
                    <m:r>
                      <a:rPr lang="en-US" altLang="zh-CN" sz="1400" b="0" i="1" smtClean="0">
                        <a:solidFill>
                          <a:schemeClr val="tx1">
                            <a:lumMod val="75000"/>
                            <a:lumOff val="25000"/>
                          </a:schemeClr>
                        </a:solidFill>
                        <a:latin typeface="Cambria Math" panose="02040503050406030204" pitchFamily="18" charset="0"/>
                      </a:rPr>
                      <m:t>+</m:t>
                    </m:r>
                    <m:sSub>
                      <m:sSubPr>
                        <m:ctrlPr>
                          <a:rPr lang="en-US" altLang="zh-CN" sz="1400" b="0" i="1" smtClean="0">
                            <a:solidFill>
                              <a:schemeClr val="tx1">
                                <a:lumMod val="75000"/>
                                <a:lumOff val="25000"/>
                              </a:schemeClr>
                            </a:solidFill>
                            <a:latin typeface="Cambria Math" panose="02040503050406030204" pitchFamily="18" charset="0"/>
                          </a:rPr>
                        </m:ctrlPr>
                      </m:sSubPr>
                      <m:e>
                        <m:r>
                          <a:rPr lang="en-US" altLang="zh-CN" sz="1400" b="0" i="1" smtClean="0">
                            <a:solidFill>
                              <a:schemeClr val="tx1">
                                <a:lumMod val="75000"/>
                                <a:lumOff val="25000"/>
                              </a:schemeClr>
                            </a:solidFill>
                            <a:latin typeface="Cambria Math" panose="02040503050406030204" pitchFamily="18" charset="0"/>
                          </a:rPr>
                          <m:t>𝐶</m:t>
                        </m:r>
                      </m:e>
                      <m:sub>
                        <m:r>
                          <a:rPr lang="en-US" altLang="zh-CN" sz="1400" b="0" i="1" smtClean="0">
                            <a:solidFill>
                              <a:schemeClr val="tx1">
                                <a:lumMod val="75000"/>
                                <a:lumOff val="25000"/>
                              </a:schemeClr>
                            </a:solidFill>
                            <a:latin typeface="Cambria Math" panose="02040503050406030204" pitchFamily="18" charset="0"/>
                          </a:rPr>
                          <m:t>2</m:t>
                        </m:r>
                      </m:sub>
                    </m:sSub>
                    <m:r>
                      <a:rPr lang="zh-CN" altLang="en-US" sz="1400" i="1">
                        <a:solidFill>
                          <a:schemeClr val="tx1">
                            <a:lumMod val="75000"/>
                            <a:lumOff val="25000"/>
                          </a:schemeClr>
                        </a:solidFill>
                        <a:latin typeface="Cambria Math" panose="02040503050406030204" pitchFamily="18" charset="0"/>
                      </a:rPr>
                      <m:t>，</m:t>
                    </m:r>
                  </m:oMath>
                </a14:m>
                <a:r>
                  <a:rPr lang="zh-CN" altLang="en-US" sz="1400" dirty="0">
                    <a:solidFill>
                      <a:schemeClr val="tx1">
                        <a:lumMod val="75000"/>
                        <a:lumOff val="25000"/>
                      </a:schemeClr>
                    </a:solidFill>
                    <a:latin typeface="Arial" panose="020B0604020202020204" pitchFamily="34" charset="0"/>
                  </a:rPr>
                  <a:t>将</a:t>
                </a:r>
                <a:r>
                  <a:rPr lang="en-US" altLang="zh-CN" sz="1400" dirty="0">
                    <a:solidFill>
                      <a:schemeClr val="tx1">
                        <a:lumMod val="75000"/>
                        <a:lumOff val="25000"/>
                      </a:schemeClr>
                    </a:solidFill>
                    <a:latin typeface="Arial" panose="020B0604020202020204" pitchFamily="34" charset="0"/>
                  </a:rPr>
                  <a:t>(X1,T1)</a:t>
                </a:r>
                <a:r>
                  <a:rPr lang="zh-CN" altLang="en-US" sz="1400" dirty="0">
                    <a:solidFill>
                      <a:schemeClr val="tx1">
                        <a:lumMod val="75000"/>
                        <a:lumOff val="25000"/>
                      </a:schemeClr>
                    </a:solidFill>
                    <a:latin typeface="Arial" panose="020B0604020202020204" pitchFamily="34" charset="0"/>
                  </a:rPr>
                  <a:t>和</a:t>
                </a:r>
                <a:r>
                  <a:rPr lang="en-US" altLang="zh-CN" sz="1400" dirty="0">
                    <a:solidFill>
                      <a:schemeClr val="tx1">
                        <a:lumMod val="75000"/>
                        <a:lumOff val="25000"/>
                      </a:schemeClr>
                    </a:solidFill>
                    <a:latin typeface="Arial" panose="020B0604020202020204" pitchFamily="34" charset="0"/>
                  </a:rPr>
                  <a:t>(X2,T2)</a:t>
                </a:r>
                <a:r>
                  <a:rPr lang="zh-CN" altLang="en-US" sz="1400" dirty="0">
                    <a:solidFill>
                      <a:schemeClr val="tx1">
                        <a:lumMod val="75000"/>
                        <a:lumOff val="25000"/>
                      </a:schemeClr>
                    </a:solidFill>
                    <a:latin typeface="Arial" panose="020B0604020202020204" pitchFamily="34" charset="0"/>
                  </a:rPr>
                  <a:t>带入，得到一个方程组：</a:t>
                </a:r>
              </a:p>
            </p:txBody>
          </p:sp>
        </mc:Choice>
        <mc:Fallback xmlns="">
          <p:sp>
            <p:nvSpPr>
              <p:cNvPr id="24" name="矩形 23"/>
              <p:cNvSpPr>
                <a:spLocks noRot="1" noChangeAspect="1" noMove="1" noResize="1" noEditPoints="1" noAdjustHandles="1" noChangeArrowheads="1" noChangeShapeType="1" noTextEdit="1"/>
              </p:cNvSpPr>
              <p:nvPr/>
            </p:nvSpPr>
            <p:spPr>
              <a:xfrm>
                <a:off x="4771367" y="838293"/>
                <a:ext cx="7019118" cy="1331839"/>
              </a:xfrm>
              <a:prstGeom prst="rect">
                <a:avLst/>
              </a:prstGeom>
              <a:blipFill>
                <a:blip r:embed="rId4"/>
                <a:stretch>
                  <a:fillRect l="-261" r="-956" b="-1835"/>
                </a:stretch>
              </a:blipFill>
            </p:spPr>
            <p:txBody>
              <a:bodyPr/>
              <a:lstStyle/>
              <a:p>
                <a:r>
                  <a:rPr lang="zh-CN" altLang="en-US">
                    <a:noFill/>
                  </a:rPr>
                  <a:t> </a:t>
                </a:r>
              </a:p>
            </p:txBody>
          </p:sp>
        </mc:Fallback>
      </mc:AlternateContent>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033" y="2680543"/>
            <a:ext cx="4418333" cy="342164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464" y="2172438"/>
            <a:ext cx="2484335" cy="807790"/>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4771367" y="3068536"/>
                <a:ext cx="7019118" cy="523220"/>
              </a:xfrm>
              <a:prstGeom prst="rect">
                <a:avLst/>
              </a:prstGeom>
              <a:noFill/>
            </p:spPr>
            <p:txBody>
              <a:bodyPr wrap="square" rtlCol="0">
                <a:spAutoFit/>
              </a:bodyPr>
              <a:lstStyle/>
              <a:p>
                <a:r>
                  <a:rPr lang="zh-CN" altLang="en-US" sz="1400" dirty="0"/>
                  <a:t>进而可解出</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i="1">
                            <a:latin typeface="Cambria Math" panose="02040503050406030204" pitchFamily="18" charset="0"/>
                          </a:rPr>
                          <m:t>1</m:t>
                        </m:r>
                      </m:sub>
                    </m:sSub>
                    <m:r>
                      <a:rPr lang="zh-CN" altLang="en-US" sz="1400" i="1">
                        <a:latin typeface="Cambria Math" panose="02040503050406030204" pitchFamily="18" charset="0"/>
                      </a:rPr>
                      <m:t>和</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i="1">
                            <a:latin typeface="Cambria Math" panose="02040503050406030204" pitchFamily="18" charset="0"/>
                          </a:rPr>
                          <m:t>2</m:t>
                        </m:r>
                      </m:sub>
                    </m:sSub>
                    <m:r>
                      <a:rPr lang="zh-CN" altLang="en-US" sz="1400" i="1">
                        <a:latin typeface="Cambria Math" panose="02040503050406030204" pitchFamily="18" charset="0"/>
                      </a:rPr>
                      <m:t>。</m:t>
                    </m:r>
                  </m:oMath>
                </a14:m>
                <a:r>
                  <a:rPr lang="zh-CN" altLang="en-US" sz="1400" dirty="0"/>
                  <a:t>将</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1</m:t>
                        </m:r>
                      </m:sub>
                    </m:sSub>
                    <m:r>
                      <a:rPr lang="zh-CN" altLang="en-US" sz="1400" i="1">
                        <a:latin typeface="Cambria Math" panose="02040503050406030204" pitchFamily="18" charset="0"/>
                      </a:rPr>
                      <m:t>和</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2</m:t>
                        </m:r>
                      </m:sub>
                    </m:sSub>
                  </m:oMath>
                </a14:m>
                <a:r>
                  <a:rPr lang="zh-CN" altLang="en-US" sz="1400" dirty="0"/>
                  <a:t>再带入上面的公式，得到</a:t>
                </a:r>
                <a14:m>
                  <m:oMath xmlns:m="http://schemas.openxmlformats.org/officeDocument/2006/math">
                    <m:sSub>
                      <m:sSubPr>
                        <m:ctrlPr>
                          <a:rPr lang="en-US" altLang="zh-CN" sz="1400" i="1">
                            <a:solidFill>
                              <a:prstClr val="black"/>
                            </a:solidFill>
                            <a:latin typeface="Cambria Math" panose="02040503050406030204" pitchFamily="18" charset="0"/>
                          </a:rPr>
                        </m:ctrlPr>
                      </m:sSubPr>
                      <m:e>
                        <m:r>
                          <a:rPr lang="en-US" altLang="zh-CN" sz="1400" b="0" i="1" smtClean="0">
                            <a:solidFill>
                              <a:prstClr val="black"/>
                            </a:solidFill>
                            <a:latin typeface="Cambria Math" panose="02040503050406030204" pitchFamily="18" charset="0"/>
                          </a:rPr>
                          <m:t>𝑋</m:t>
                        </m:r>
                      </m:e>
                      <m:sub>
                        <m:r>
                          <a:rPr lang="en-US" altLang="zh-CN" sz="1400" i="1">
                            <a:solidFill>
                              <a:prstClr val="black"/>
                            </a:solidFill>
                            <a:latin typeface="Cambria Math" panose="02040503050406030204" pitchFamily="18" charset="0"/>
                          </a:rPr>
                          <m:t>1</m:t>
                        </m:r>
                      </m:sub>
                    </m:sSub>
                    <m:r>
                      <a:rPr lang="zh-CN" altLang="en-US" sz="1400" i="1">
                        <a:solidFill>
                          <a:prstClr val="black"/>
                        </a:solidFill>
                        <a:latin typeface="Cambria Math" panose="02040503050406030204" pitchFamily="18" charset="0"/>
                      </a:rPr>
                      <m:t>和</m:t>
                    </m:r>
                    <m:sSub>
                      <m:sSubPr>
                        <m:ctrlPr>
                          <a:rPr lang="en-US" altLang="zh-CN" sz="1400" i="1">
                            <a:solidFill>
                              <a:prstClr val="black"/>
                            </a:solidFill>
                            <a:latin typeface="Cambria Math" panose="02040503050406030204" pitchFamily="18" charset="0"/>
                          </a:rPr>
                        </m:ctrlPr>
                      </m:sSubPr>
                      <m:e>
                        <m:r>
                          <a:rPr lang="en-US" altLang="zh-CN" sz="1400" b="0" i="1" smtClean="0">
                            <a:solidFill>
                              <a:prstClr val="black"/>
                            </a:solidFill>
                            <a:latin typeface="Cambria Math" panose="02040503050406030204" pitchFamily="18" charset="0"/>
                          </a:rPr>
                          <m:t>𝑋</m:t>
                        </m:r>
                      </m:e>
                      <m:sub>
                        <m:r>
                          <a:rPr lang="en-US" altLang="zh-CN" sz="1400" i="1">
                            <a:solidFill>
                              <a:prstClr val="black"/>
                            </a:solidFill>
                            <a:latin typeface="Cambria Math" panose="02040503050406030204" pitchFamily="18" charset="0"/>
                          </a:rPr>
                          <m:t>2</m:t>
                        </m:r>
                      </m:sub>
                    </m:sSub>
                    <m:r>
                      <a:rPr lang="zh-CN" altLang="en-US" sz="1400" i="1">
                        <a:solidFill>
                          <a:prstClr val="black"/>
                        </a:solidFill>
                        <a:latin typeface="Cambria Math" panose="02040503050406030204" pitchFamily="18" charset="0"/>
                      </a:rPr>
                      <m:t>之间</m:t>
                    </m:r>
                  </m:oMath>
                </a14:m>
                <a:r>
                  <a:rPr lang="zh-CN" altLang="en-US" sz="1400" dirty="0"/>
                  <a:t>任意位置处的温度</a:t>
                </a:r>
                <a:r>
                  <a:rPr lang="en-US" altLang="zh-CN" sz="1400" dirty="0"/>
                  <a:t>T</a:t>
                </a:r>
                <a:r>
                  <a:rPr lang="zh-CN" altLang="en-US" sz="1400" dirty="0"/>
                  <a:t>为：</a:t>
                </a:r>
              </a:p>
            </p:txBody>
          </p:sp>
        </mc:Choice>
        <mc:Fallback xmlns="">
          <p:sp>
            <p:nvSpPr>
              <p:cNvPr id="11" name="文本框 10"/>
              <p:cNvSpPr txBox="1">
                <a:spLocks noRot="1" noChangeAspect="1" noMove="1" noResize="1" noEditPoints="1" noAdjustHandles="1" noChangeArrowheads="1" noChangeShapeType="1" noTextEdit="1"/>
              </p:cNvSpPr>
              <p:nvPr/>
            </p:nvSpPr>
            <p:spPr>
              <a:xfrm>
                <a:off x="4771367" y="3068536"/>
                <a:ext cx="7019118" cy="523220"/>
              </a:xfrm>
              <a:prstGeom prst="rect">
                <a:avLst/>
              </a:prstGeom>
              <a:blipFill>
                <a:blip r:embed="rId7"/>
                <a:stretch>
                  <a:fillRect l="-261" t="-1163" b="-11628"/>
                </a:stretch>
              </a:blipFill>
            </p:spPr>
            <p:txBody>
              <a:bodyPr/>
              <a:lstStyle/>
              <a:p>
                <a:r>
                  <a:rPr lang="zh-CN" altLang="en-US">
                    <a:noFill/>
                  </a:rPr>
                  <a:t> </a:t>
                </a:r>
              </a:p>
            </p:txBody>
          </p:sp>
        </mc:Fallback>
      </mc:AlternateContent>
      <p:pic>
        <p:nvPicPr>
          <p:cNvPr id="28" name="图片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3799" y="3480791"/>
            <a:ext cx="1653683" cy="655377"/>
          </a:xfrm>
          <a:prstGeom prst="rect">
            <a:avLst/>
          </a:prstGeom>
        </p:spPr>
      </p:pic>
      <p:sp>
        <p:nvSpPr>
          <p:cNvPr id="30" name="文本框 29"/>
          <p:cNvSpPr txBox="1"/>
          <p:nvPr/>
        </p:nvSpPr>
        <p:spPr>
          <a:xfrm>
            <a:off x="4771367" y="4083959"/>
            <a:ext cx="6820558" cy="738664"/>
          </a:xfrm>
          <a:prstGeom prst="rect">
            <a:avLst/>
          </a:prstGeom>
          <a:noFill/>
        </p:spPr>
        <p:txBody>
          <a:bodyPr wrap="square" rtlCol="0">
            <a:spAutoFit/>
          </a:bodyPr>
          <a:lstStyle/>
          <a:p>
            <a:pPr>
              <a:lnSpc>
                <a:spcPct val="150000"/>
              </a:lnSpc>
            </a:pPr>
            <a:r>
              <a:rPr lang="zh-CN" altLang="en-US" sz="1400" dirty="0"/>
              <a:t>将传送带方向上的炉内空间分成若干个分区，对于每个分区，利用上述一维稳态导热模型</a:t>
            </a:r>
            <a:r>
              <a:rPr lang="en-US" altLang="zh-CN" sz="1400" dirty="0"/>
              <a:t>,</a:t>
            </a:r>
            <a:r>
              <a:rPr lang="zh-CN" altLang="en-US" sz="1400" dirty="0"/>
              <a:t>得到每个分区的温度分布，进而得到整个炉内的空气温度分布。</a:t>
            </a:r>
          </a:p>
        </p:txBody>
      </p:sp>
      <p:pic>
        <p:nvPicPr>
          <p:cNvPr id="31" name="图片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00951" y="4773755"/>
            <a:ext cx="6561389" cy="1652692"/>
          </a:xfrm>
          <a:prstGeom prst="rect">
            <a:avLst/>
          </a:prstGeom>
        </p:spPr>
      </p:pic>
      <p:sp>
        <p:nvSpPr>
          <p:cNvPr id="32" name="MH_SubTitle_1"/>
          <p:cNvSpPr/>
          <p:nvPr>
            <p:custDataLst>
              <p:tags r:id="rId1"/>
            </p:custDataLst>
          </p:nvPr>
        </p:nvSpPr>
        <p:spPr>
          <a:xfrm>
            <a:off x="1238845" y="1315843"/>
            <a:ext cx="2376918" cy="89115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1"/>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dirty="0">
                <a:solidFill>
                  <a:schemeClr val="bg1"/>
                </a:solidFill>
              </a:rPr>
              <a:t>求出空气温度</a:t>
            </a:r>
          </a:p>
        </p:txBody>
      </p:sp>
      <p:pic>
        <p:nvPicPr>
          <p:cNvPr id="4" name="图片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90764" y="2074985"/>
            <a:ext cx="2127667" cy="949397"/>
          </a:xfrm>
          <a:prstGeom prst="rect">
            <a:avLst/>
          </a:prstGeom>
        </p:spPr>
      </p:pic>
      <p:sp>
        <p:nvSpPr>
          <p:cNvPr id="9" name="右箭头 8"/>
          <p:cNvSpPr/>
          <p:nvPr/>
        </p:nvSpPr>
        <p:spPr>
          <a:xfrm>
            <a:off x="7714492" y="2329614"/>
            <a:ext cx="772295" cy="4747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40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23" presetClass="entr" presetSubtype="288" fill="hold" grpId="0" nodeType="withEffect">
                                  <p:stCondLst>
                                    <p:cond delay="11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strVal val="4/3*#ppt_w"/>
                                          </p:val>
                                        </p:tav>
                                        <p:tav tm="100000">
                                          <p:val>
                                            <p:strVal val="#ppt_w"/>
                                          </p:val>
                                        </p:tav>
                                      </p:tavLst>
                                    </p:anim>
                                    <p:anim calcmode="lin" valueType="num">
                                      <p:cBhvr>
                                        <p:cTn id="18" dur="500" fill="hold"/>
                                        <p:tgtEl>
                                          <p:spTgt spid="3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2310267" cy="523220"/>
          </a:xfrm>
          <a:prstGeom prst="rect">
            <a:avLst/>
          </a:prstGeom>
          <a:noFill/>
        </p:spPr>
        <p:txBody>
          <a:bodyPr wrap="square" rtlCol="0">
            <a:spAutoFit/>
          </a:bodyPr>
          <a:lstStyle/>
          <a:p>
            <a:r>
              <a:rPr lang="zh-CN" altLang="en-US" sz="2800" b="1" spc="300" dirty="0">
                <a:solidFill>
                  <a:schemeClr val="tx1">
                    <a:lumMod val="75000"/>
                    <a:lumOff val="25000"/>
                  </a:schemeClr>
                </a:solidFill>
              </a:rPr>
              <a:t>第一问求解</a:t>
            </a: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rPr>
                <a:t>03</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2" name="MH_Title_1"/>
          <p:cNvSpPr/>
          <p:nvPr>
            <p:custDataLst>
              <p:tags r:id="rId1"/>
            </p:custDataLst>
          </p:nvPr>
        </p:nvSpPr>
        <p:spPr>
          <a:xfrm>
            <a:off x="347779" y="1813194"/>
            <a:ext cx="2764698" cy="25917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85000" lnSpcReduction="10000"/>
          </a:bodyPr>
          <a:lstStyle/>
          <a:p>
            <a:pPr algn="ctr">
              <a:defRPr/>
            </a:pPr>
            <a:r>
              <a:rPr lang="zh-CN" altLang="en-US" sz="3200" b="1" spc="600" dirty="0">
                <a:solidFill>
                  <a:srgbClr val="FEFFFF"/>
                </a:solidFill>
                <a:latin typeface="+mn-ea"/>
              </a:rPr>
              <a:t>程序</a:t>
            </a:r>
            <a:endParaRPr lang="en-US" altLang="zh-CN" sz="3200" b="1" spc="600" dirty="0">
              <a:solidFill>
                <a:srgbClr val="FEFFFF"/>
              </a:solidFill>
              <a:latin typeface="+mn-ea"/>
            </a:endParaRPr>
          </a:p>
          <a:p>
            <a:pPr algn="ctr">
              <a:defRPr/>
            </a:pPr>
            <a:r>
              <a:rPr lang="zh-CN" altLang="en-US" sz="3200" b="1" spc="600" dirty="0">
                <a:solidFill>
                  <a:srgbClr val="FEFFFF"/>
                </a:solidFill>
                <a:latin typeface="+mn-ea"/>
              </a:rPr>
              <a:t>与</a:t>
            </a:r>
            <a:endParaRPr lang="en-US" altLang="zh-CN" sz="3200" b="1" spc="600" dirty="0">
              <a:solidFill>
                <a:srgbClr val="FEFFFF"/>
              </a:solidFill>
              <a:latin typeface="+mn-ea"/>
            </a:endParaRPr>
          </a:p>
          <a:p>
            <a:pPr algn="ctr">
              <a:defRPr/>
            </a:pPr>
            <a:r>
              <a:rPr lang="zh-CN" altLang="en-US" sz="3200" b="1" spc="600" dirty="0">
                <a:solidFill>
                  <a:srgbClr val="FEFFFF"/>
                </a:solidFill>
                <a:latin typeface="+mn-ea"/>
              </a:rPr>
              <a:t>空气温度变化曲线</a:t>
            </a:r>
            <a:endParaRPr lang="en-US" altLang="zh-CN" sz="3200" b="1" spc="600" dirty="0">
              <a:solidFill>
                <a:srgbClr val="FEFFFF"/>
              </a:solidFill>
              <a:latin typeface="+mn-ea"/>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631" y="467887"/>
            <a:ext cx="5962420" cy="2813462"/>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t="8898"/>
          <a:stretch/>
        </p:blipFill>
        <p:spPr>
          <a:xfrm>
            <a:off x="5837591" y="3516770"/>
            <a:ext cx="3944584" cy="282353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2439924" cy="523220"/>
          </a:xfrm>
          <a:prstGeom prst="rect">
            <a:avLst/>
          </a:prstGeom>
          <a:noFill/>
        </p:spPr>
        <p:txBody>
          <a:bodyPr wrap="square" rtlCol="0">
            <a:spAutoFit/>
          </a:bodyPr>
          <a:lstStyle/>
          <a:p>
            <a:r>
              <a:rPr lang="zh-CN" altLang="en-US" sz="2800" b="1" spc="300" dirty="0">
                <a:solidFill>
                  <a:schemeClr val="tx1">
                    <a:lumMod val="75000"/>
                    <a:lumOff val="25000"/>
                  </a:schemeClr>
                </a:solidFill>
              </a:rPr>
              <a:t>第一问求解</a:t>
            </a: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smtClean="0">
                  <a:solidFill>
                    <a:schemeClr val="bg1"/>
                  </a:solidFill>
                </a:rPr>
                <a:t>03</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3" name="MH_SubTitle_1"/>
          <p:cNvSpPr/>
          <p:nvPr>
            <p:custDataLst>
              <p:tags r:id="rId1"/>
            </p:custDataLst>
          </p:nvPr>
        </p:nvSpPr>
        <p:spPr>
          <a:xfrm>
            <a:off x="614389" y="1028680"/>
            <a:ext cx="2376918" cy="89115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1"/>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dirty="0">
                <a:solidFill>
                  <a:schemeClr val="bg1"/>
                </a:solidFill>
              </a:rPr>
              <a:t>求出焊接区域中心温度</a:t>
            </a:r>
          </a:p>
        </p:txBody>
      </p:sp>
      <mc:AlternateContent xmlns:mc="http://schemas.openxmlformats.org/markup-compatibility/2006" xmlns:a14="http://schemas.microsoft.com/office/drawing/2010/main">
        <mc:Choice Requires="a14">
          <p:sp>
            <p:nvSpPr>
              <p:cNvPr id="11" name="文本框 10"/>
              <p:cNvSpPr txBox="1"/>
              <p:nvPr/>
            </p:nvSpPr>
            <p:spPr>
              <a:xfrm>
                <a:off x="4894369" y="925759"/>
                <a:ext cx="6286500" cy="1061829"/>
              </a:xfrm>
              <a:prstGeom prst="rect">
                <a:avLst/>
              </a:prstGeom>
              <a:noFill/>
            </p:spPr>
            <p:txBody>
              <a:bodyPr wrap="square" rtlCol="0">
                <a:spAutoFit/>
              </a:bodyPr>
              <a:lstStyle/>
              <a:p>
                <a:pPr>
                  <a:lnSpc>
                    <a:spcPct val="150000"/>
                  </a:lnSpc>
                </a:pPr>
                <a:r>
                  <a:rPr lang="zh-CN" altLang="en-US" sz="1400" dirty="0"/>
                  <a:t>在小温区</a:t>
                </a:r>
                <a:r>
                  <a:rPr lang="en-US" altLang="zh-CN" sz="1400" dirty="0"/>
                  <a:t>2</a:t>
                </a:r>
                <a:r>
                  <a:rPr lang="zh-CN" altLang="en-US" sz="1400" dirty="0"/>
                  <a:t>到小温区</a:t>
                </a:r>
                <a:r>
                  <a:rPr lang="en-US" altLang="zh-CN" sz="1400" dirty="0"/>
                  <a:t>4</a:t>
                </a:r>
                <a:r>
                  <a:rPr lang="zh-CN" altLang="en-US" sz="1400" dirty="0"/>
                  <a:t>这段区域中，空气温度稳定为</a:t>
                </a:r>
                <a:r>
                  <a:rPr lang="en-US" altLang="zh-CN" sz="1400" dirty="0"/>
                  <a:t>175</a:t>
                </a:r>
                <a:r>
                  <a:rPr lang="zh-CN" altLang="en-US" sz="1400" dirty="0"/>
                  <a:t>℃。利用题目附件中的实验数据，对这一范围内的每一个数据点，焊接区域温度对时间的变化率与物体和外界温差作比，求出</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𝑇</m:t>
                        </m:r>
                      </m:sub>
                    </m:sSub>
                    <m:r>
                      <a:rPr lang="zh-CN" altLang="en-US" sz="1400" i="1">
                        <a:latin typeface="Cambria Math" panose="02040503050406030204" pitchFamily="18" charset="0"/>
                      </a:rPr>
                      <m:t>的</m:t>
                    </m:r>
                  </m:oMath>
                </a14:m>
                <a:r>
                  <a:rPr lang="zh-CN" altLang="en-US" sz="1400" dirty="0"/>
                  <a:t>估计值为</a:t>
                </a:r>
                <a:r>
                  <a:rPr lang="en-US" altLang="zh-CN" sz="1400" dirty="0"/>
                  <a:t>0.0201</a:t>
                </a:r>
                <a:r>
                  <a:rPr lang="zh-CN" altLang="en-US" sz="1400" dirty="0"/>
                  <a:t>。代入下面公式：</a:t>
                </a:r>
              </a:p>
            </p:txBody>
          </p:sp>
        </mc:Choice>
        <mc:Fallback xmlns="">
          <p:sp>
            <p:nvSpPr>
              <p:cNvPr id="11" name="文本框 10"/>
              <p:cNvSpPr txBox="1">
                <a:spLocks noRot="1" noChangeAspect="1" noMove="1" noResize="1" noEditPoints="1" noAdjustHandles="1" noChangeArrowheads="1" noChangeShapeType="1" noTextEdit="1"/>
              </p:cNvSpPr>
              <p:nvPr/>
            </p:nvSpPr>
            <p:spPr>
              <a:xfrm>
                <a:off x="4894369" y="925759"/>
                <a:ext cx="6286500" cy="1061829"/>
              </a:xfrm>
              <a:prstGeom prst="rect">
                <a:avLst/>
              </a:prstGeom>
              <a:blipFill>
                <a:blip r:embed="rId4"/>
                <a:stretch>
                  <a:fillRect l="-291" b="-1149"/>
                </a:stretch>
              </a:blipFill>
            </p:spPr>
            <p:txBody>
              <a:bodyPr/>
              <a:lstStyle/>
              <a:p>
                <a:r>
                  <a:rPr lang="zh-CN" altLang="en-US">
                    <a:noFill/>
                  </a:rPr>
                  <a:t> </a:t>
                </a:r>
              </a:p>
            </p:txBody>
          </p:sp>
        </mc:Fallback>
      </mc:AlternateContent>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2319" y="2031560"/>
            <a:ext cx="1303133" cy="693480"/>
          </a:xfrm>
          <a:prstGeom prst="rect">
            <a:avLst/>
          </a:prstGeom>
        </p:spPr>
      </p:pic>
      <p:pic>
        <p:nvPicPr>
          <p:cNvPr id="35" name="图片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4648" y="1987588"/>
            <a:ext cx="1508891" cy="769687"/>
          </a:xfrm>
          <a:prstGeom prst="rect">
            <a:avLst/>
          </a:prstGeom>
        </p:spPr>
      </p:pic>
      <mc:AlternateContent xmlns:mc="http://schemas.openxmlformats.org/markup-compatibility/2006" xmlns:a14="http://schemas.microsoft.com/office/drawing/2010/main">
        <mc:Choice Requires="a14">
          <p:sp>
            <p:nvSpPr>
              <p:cNvPr id="36" name="文本框 35"/>
              <p:cNvSpPr txBox="1"/>
              <p:nvPr/>
            </p:nvSpPr>
            <p:spPr>
              <a:xfrm>
                <a:off x="4903161" y="3049417"/>
                <a:ext cx="6277708" cy="2354491"/>
              </a:xfrm>
              <a:prstGeom prst="rect">
                <a:avLst/>
              </a:prstGeom>
              <a:noFill/>
            </p:spPr>
            <p:txBody>
              <a:bodyPr wrap="square" rtlCol="0">
                <a:spAutoFit/>
              </a:bodyPr>
              <a:lstStyle/>
              <a:p>
                <a:pPr>
                  <a:lnSpc>
                    <a:spcPct val="150000"/>
                  </a:lnSpc>
                </a:pPr>
                <a:r>
                  <a:rPr lang="zh-CN" altLang="en-US" sz="1400" dirty="0"/>
                  <a:t>解出</a:t>
                </a:r>
                <a:r>
                  <a:rPr lang="en-US" altLang="zh-CN" sz="1400" dirty="0"/>
                  <a:t>Bi=2.692e-6 , Bi</a:t>
                </a:r>
                <a:r>
                  <a:rPr lang="zh-CN" altLang="en-US" sz="1400" dirty="0"/>
                  <a:t>≤</a:t>
                </a:r>
                <a:r>
                  <a:rPr lang="en-US" altLang="zh-CN" sz="1400" dirty="0"/>
                  <a:t>0.1</a:t>
                </a:r>
                <a:r>
                  <a:rPr lang="zh-CN" altLang="en-US" sz="1400" dirty="0"/>
                  <a:t>。符合集总热容的条件。由于题中已经给出某次实验的数据，所以可根据计算出</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𝑇</m:t>
                        </m:r>
                      </m:sub>
                    </m:sSub>
                  </m:oMath>
                </a14:m>
                <a:r>
                  <a:rPr lang="zh-CN" altLang="en-US" sz="1400" dirty="0"/>
                  <a:t>之后的数据与给定数据的拟合情况来判断</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𝑇</m:t>
                        </m:r>
                      </m:sub>
                    </m:sSub>
                  </m:oMath>
                </a14:m>
                <a:r>
                  <a:rPr lang="zh-CN" altLang="en-US" sz="1400" dirty="0"/>
                  <a:t>是否最优。</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𝑇</m:t>
                        </m:r>
                      </m:sub>
                    </m:sSub>
                  </m:oMath>
                </a14:m>
                <a:r>
                  <a:rPr lang="zh-CN" altLang="en-US" sz="1400" dirty="0"/>
                  <a:t>的估计值为</a:t>
                </a:r>
                <a:r>
                  <a:rPr lang="en-US" altLang="zh-CN" sz="1400" dirty="0"/>
                  <a:t>0.0201</a:t>
                </a:r>
                <a:r>
                  <a:rPr lang="zh-CN" altLang="en-US" sz="1400" dirty="0"/>
                  <a:t>，所以可以用程序在误差允许的范围内在</a:t>
                </a:r>
                <a:r>
                  <a:rPr lang="en-US" altLang="zh-CN" sz="1400" dirty="0"/>
                  <a:t>0.015~0.025</a:t>
                </a:r>
                <a:r>
                  <a:rPr lang="zh-CN" altLang="en-US" sz="1400" dirty="0"/>
                  <a:t>的区间通过遍历所有取值对</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𝑇</m:t>
                        </m:r>
                      </m:sub>
                    </m:sSub>
                  </m:oMath>
                </a14:m>
                <a:r>
                  <a:rPr lang="zh-CN" altLang="en-US" sz="1400" dirty="0"/>
                  <a:t>的最优值进行查找，最终得到</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𝑇</m:t>
                        </m:r>
                      </m:sub>
                    </m:sSub>
                  </m:oMath>
                </a14:m>
                <a:r>
                  <a:rPr lang="zh-CN" altLang="en-US" sz="1400" dirty="0"/>
                  <a:t>的值为</a:t>
                </a:r>
                <a:r>
                  <a:rPr lang="en-US" altLang="zh-CN" sz="1400" dirty="0"/>
                  <a:t>0.0216</a:t>
                </a:r>
                <a:r>
                  <a:rPr lang="zh-CN" altLang="en-US" sz="1400" dirty="0"/>
                  <a:t>。</a:t>
                </a:r>
                <a:endParaRPr lang="en-US" altLang="zh-CN" sz="1400" dirty="0"/>
              </a:p>
              <a:p>
                <a:pPr>
                  <a:lnSpc>
                    <a:spcPct val="150000"/>
                  </a:lnSpc>
                </a:pPr>
                <a:r>
                  <a:rPr lang="zh-CN" altLang="en-US" sz="1400" dirty="0"/>
                  <a:t>将                代如公式                  ，得到                   。可以通过积分的方式得到焊接区域温度与时间的关系。并绘制出炉温曲线。</a:t>
                </a:r>
              </a:p>
            </p:txBody>
          </p:sp>
        </mc:Choice>
        <mc:Fallback xmlns="">
          <p:sp>
            <p:nvSpPr>
              <p:cNvPr id="36" name="文本框 35"/>
              <p:cNvSpPr txBox="1">
                <a:spLocks noRot="1" noChangeAspect="1" noMove="1" noResize="1" noEditPoints="1" noAdjustHandles="1" noChangeArrowheads="1" noChangeShapeType="1" noTextEdit="1"/>
              </p:cNvSpPr>
              <p:nvPr/>
            </p:nvSpPr>
            <p:spPr>
              <a:xfrm>
                <a:off x="4903161" y="3049417"/>
                <a:ext cx="6277708" cy="2354491"/>
              </a:xfrm>
              <a:prstGeom prst="rect">
                <a:avLst/>
              </a:prstGeom>
              <a:blipFill>
                <a:blip r:embed="rId7"/>
                <a:stretch>
                  <a:fillRect l="-291" b="-259"/>
                </a:stretch>
              </a:blipFill>
            </p:spPr>
            <p:txBody>
              <a:bodyPr/>
              <a:lstStyle/>
              <a:p>
                <a:r>
                  <a:rPr lang="zh-CN" altLang="en-US">
                    <a:noFill/>
                  </a:rPr>
                  <a:t> </a:t>
                </a:r>
              </a:p>
            </p:txBody>
          </p:sp>
        </mc:Fallback>
      </mc:AlternateContent>
      <p:pic>
        <p:nvPicPr>
          <p:cNvPr id="37" name="图片 36"/>
          <p:cNvPicPr>
            <a:picLocks noChangeAspect="1"/>
          </p:cNvPicPr>
          <p:nvPr/>
        </p:nvPicPr>
        <p:blipFill rotWithShape="1">
          <a:blip r:embed="rId8">
            <a:extLst>
              <a:ext uri="{28A0092B-C50C-407E-A947-70E740481C1C}">
                <a14:useLocalDpi xmlns:a14="http://schemas.microsoft.com/office/drawing/2010/main" val="0"/>
              </a:ext>
            </a:extLst>
          </a:blip>
          <a:srcRect l="17886" t="11473" r="17073" b="18079"/>
          <a:stretch/>
        </p:blipFill>
        <p:spPr>
          <a:xfrm>
            <a:off x="6843324" y="4661147"/>
            <a:ext cx="703385" cy="422032"/>
          </a:xfrm>
          <a:prstGeom prst="rect">
            <a:avLst/>
          </a:prstGeom>
        </p:spPr>
      </p:pic>
      <p:pic>
        <p:nvPicPr>
          <p:cNvPr id="38" name="图片 37"/>
          <p:cNvPicPr>
            <a:picLocks noChangeAspect="1"/>
          </p:cNvPicPr>
          <p:nvPr/>
        </p:nvPicPr>
        <p:blipFill rotWithShape="1">
          <a:blip r:embed="rId9">
            <a:extLst>
              <a:ext uri="{28A0092B-C50C-407E-A947-70E740481C1C}">
                <a14:useLocalDpi xmlns:a14="http://schemas.microsoft.com/office/drawing/2010/main" val="0"/>
              </a:ext>
            </a:extLst>
          </a:blip>
          <a:srcRect l="11023" t="21130" r="13690" b="17231"/>
          <a:stretch/>
        </p:blipFill>
        <p:spPr>
          <a:xfrm>
            <a:off x="5284578" y="4700713"/>
            <a:ext cx="677009" cy="342900"/>
          </a:xfrm>
          <a:prstGeom prst="rect">
            <a:avLst/>
          </a:prstGeom>
        </p:spPr>
      </p:pic>
      <p:pic>
        <p:nvPicPr>
          <p:cNvPr id="40" name="图片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6077" y="4661147"/>
            <a:ext cx="883997" cy="426757"/>
          </a:xfrm>
          <a:prstGeom prst="rect">
            <a:avLst/>
          </a:prstGeom>
        </p:spPr>
      </p:pic>
      <p:pic>
        <p:nvPicPr>
          <p:cNvPr id="41" name="图片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4" y="2380869"/>
            <a:ext cx="4205350" cy="291523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3" presetClass="entr" presetSubtype="288" fill="hold" grpId="0" nodeType="withEffect">
                                  <p:stCondLst>
                                    <p:cond delay="110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strVal val="4/3*#ppt_w"/>
                                          </p:val>
                                        </p:tav>
                                        <p:tav tm="100000">
                                          <p:val>
                                            <p:strVal val="#ppt_w"/>
                                          </p:val>
                                        </p:tav>
                                      </p:tavLst>
                                    </p:anim>
                                    <p:anim calcmode="lin" valueType="num">
                                      <p:cBhvr>
                                        <p:cTn id="15" dur="500" fill="hold"/>
                                        <p:tgtEl>
                                          <p:spTgt spid="3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文本框 3"/>
          <p:cNvSpPr txBox="1"/>
          <p:nvPr/>
        </p:nvSpPr>
        <p:spPr>
          <a:xfrm>
            <a:off x="699279" y="585373"/>
            <a:ext cx="3367172" cy="2215991"/>
          </a:xfrm>
          <a:prstGeom prst="rect">
            <a:avLst/>
          </a:prstGeom>
          <a:noFill/>
        </p:spPr>
        <p:txBody>
          <a:bodyPr wrap="square" rtlCol="0">
            <a:spAutoFit/>
          </a:bodyPr>
          <a:lstStyle/>
          <a:p>
            <a:pPr algn="just"/>
            <a:r>
              <a:rPr lang="en-US" altLang="zh-CN" sz="13800" spc="300" dirty="0">
                <a:solidFill>
                  <a:schemeClr val="bg1"/>
                </a:solidFill>
              </a:rPr>
              <a:t>C</a:t>
            </a:r>
            <a:r>
              <a:rPr lang="en-US" altLang="zh-CN" sz="2400" spc="300" dirty="0">
                <a:solidFill>
                  <a:schemeClr val="bg1"/>
                </a:solidFill>
              </a:rPr>
              <a:t>ONTENTS</a:t>
            </a:r>
            <a:endParaRPr lang="zh-CN" altLang="en-US" sz="2400" spc="300" dirty="0">
              <a:solidFill>
                <a:schemeClr val="bg1"/>
              </a:solidFill>
            </a:endParaRPr>
          </a:p>
        </p:txBody>
      </p:sp>
      <p:sp>
        <p:nvSpPr>
          <p:cNvPr id="3" name="文本框 2"/>
          <p:cNvSpPr txBox="1"/>
          <p:nvPr/>
        </p:nvSpPr>
        <p:spPr>
          <a:xfrm>
            <a:off x="1865471" y="921645"/>
            <a:ext cx="2231976" cy="1107996"/>
          </a:xfrm>
          <a:prstGeom prst="rect">
            <a:avLst/>
          </a:prstGeom>
          <a:noFill/>
        </p:spPr>
        <p:txBody>
          <a:bodyPr wrap="square" rtlCol="0">
            <a:spAutoFit/>
          </a:bodyPr>
          <a:lstStyle/>
          <a:p>
            <a:pPr algn="just"/>
            <a:r>
              <a:rPr lang="zh-CN" altLang="en-US" sz="6600" b="1" spc="300" dirty="0">
                <a:solidFill>
                  <a:schemeClr val="bg1"/>
                </a:solidFill>
              </a:rPr>
              <a:t>目录</a:t>
            </a:r>
          </a:p>
        </p:txBody>
      </p:sp>
      <p:grpSp>
        <p:nvGrpSpPr>
          <p:cNvPr id="6" name="组合 5"/>
          <p:cNvGrpSpPr/>
          <p:nvPr/>
        </p:nvGrpSpPr>
        <p:grpSpPr>
          <a:xfrm>
            <a:off x="4491771" y="949144"/>
            <a:ext cx="720670" cy="642272"/>
            <a:chOff x="4438248" y="1649887"/>
            <a:chExt cx="720670" cy="642272"/>
          </a:xfrm>
        </p:grpSpPr>
        <p:sp>
          <p:nvSpPr>
            <p:cNvPr id="7" name="圆角矩形 6"/>
            <p:cNvSpPr/>
            <p:nvPr/>
          </p:nvSpPr>
          <p:spPr>
            <a:xfrm>
              <a:off x="4460144" y="1649887"/>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11"/>
            <p:cNvSpPr txBox="1"/>
            <p:nvPr/>
          </p:nvSpPr>
          <p:spPr>
            <a:xfrm>
              <a:off x="4438248" y="1739863"/>
              <a:ext cx="720670" cy="461665"/>
            </a:xfrm>
            <a:prstGeom prst="rect">
              <a:avLst/>
            </a:prstGeom>
            <a:noFill/>
          </p:spPr>
          <p:txBody>
            <a:bodyPr wrap="square" rtlCol="0">
              <a:spAutoFit/>
            </a:bodyPr>
            <a:lstStyle/>
            <a:p>
              <a:pPr algn="ctr"/>
              <a:r>
                <a:rPr lang="en-US" altLang="zh-CN" sz="2400" b="1" dirty="0">
                  <a:solidFill>
                    <a:schemeClr val="bg1"/>
                  </a:solidFill>
                </a:rPr>
                <a:t>01</a:t>
              </a:r>
              <a:endParaRPr lang="zh-CN" altLang="en-US" sz="2400" b="1" dirty="0">
                <a:solidFill>
                  <a:schemeClr val="bg1"/>
                </a:solidFill>
              </a:endParaRPr>
            </a:p>
          </p:txBody>
        </p:sp>
      </p:grpSp>
      <p:grpSp>
        <p:nvGrpSpPr>
          <p:cNvPr id="22" name="组合 21"/>
          <p:cNvGrpSpPr/>
          <p:nvPr/>
        </p:nvGrpSpPr>
        <p:grpSpPr>
          <a:xfrm>
            <a:off x="4491771" y="1914367"/>
            <a:ext cx="720670" cy="642272"/>
            <a:chOff x="4438248" y="2615110"/>
            <a:chExt cx="720670" cy="642272"/>
          </a:xfrm>
        </p:grpSpPr>
        <p:sp>
          <p:nvSpPr>
            <p:cNvPr id="8" name="圆角矩形 7"/>
            <p:cNvSpPr/>
            <p:nvPr/>
          </p:nvSpPr>
          <p:spPr>
            <a:xfrm>
              <a:off x="4460144" y="261511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4438248" y="2709794"/>
              <a:ext cx="720670" cy="461665"/>
            </a:xfrm>
            <a:prstGeom prst="rect">
              <a:avLst/>
            </a:prstGeom>
            <a:noFill/>
          </p:spPr>
          <p:txBody>
            <a:bodyPr wrap="square" rtlCol="0">
              <a:spAutoFit/>
            </a:bodyPr>
            <a:lstStyle/>
            <a:p>
              <a:pPr algn="ctr"/>
              <a:r>
                <a:rPr lang="en-US" altLang="zh-CN" sz="2400" b="1" dirty="0">
                  <a:solidFill>
                    <a:schemeClr val="bg1"/>
                  </a:solidFill>
                </a:rPr>
                <a:t>02</a:t>
              </a:r>
              <a:endParaRPr lang="zh-CN" altLang="en-US" sz="2400" b="1" dirty="0">
                <a:solidFill>
                  <a:schemeClr val="bg1"/>
                </a:solidFill>
              </a:endParaRPr>
            </a:p>
          </p:txBody>
        </p:sp>
      </p:grpSp>
      <p:grpSp>
        <p:nvGrpSpPr>
          <p:cNvPr id="29" name="组合 28"/>
          <p:cNvGrpSpPr/>
          <p:nvPr/>
        </p:nvGrpSpPr>
        <p:grpSpPr>
          <a:xfrm>
            <a:off x="4491771" y="2879590"/>
            <a:ext cx="720670" cy="642272"/>
            <a:chOff x="4438248" y="3580333"/>
            <a:chExt cx="720670" cy="642272"/>
          </a:xfrm>
        </p:grpSpPr>
        <p:sp>
          <p:nvSpPr>
            <p:cNvPr id="9" name="圆角矩形 8"/>
            <p:cNvSpPr/>
            <p:nvPr/>
          </p:nvSpPr>
          <p:spPr>
            <a:xfrm>
              <a:off x="4460144" y="3580333"/>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文本框 13"/>
            <p:cNvSpPr txBox="1"/>
            <p:nvPr/>
          </p:nvSpPr>
          <p:spPr>
            <a:xfrm>
              <a:off x="4438248" y="3676085"/>
              <a:ext cx="720670" cy="461665"/>
            </a:xfrm>
            <a:prstGeom prst="rect">
              <a:avLst/>
            </a:prstGeom>
            <a:noFill/>
          </p:spPr>
          <p:txBody>
            <a:bodyPr wrap="square" rtlCol="0">
              <a:spAutoFit/>
            </a:bodyPr>
            <a:lstStyle/>
            <a:p>
              <a:pPr algn="ctr"/>
              <a:r>
                <a:rPr lang="en-US" altLang="zh-CN" sz="2400" b="1" dirty="0">
                  <a:solidFill>
                    <a:schemeClr val="bg1"/>
                  </a:solidFill>
                </a:rPr>
                <a:t>03</a:t>
              </a:r>
              <a:endParaRPr lang="zh-CN" altLang="en-US" sz="2400" b="1" dirty="0">
                <a:solidFill>
                  <a:schemeClr val="bg1"/>
                </a:solidFill>
              </a:endParaRPr>
            </a:p>
          </p:txBody>
        </p:sp>
      </p:grpSp>
      <p:grpSp>
        <p:nvGrpSpPr>
          <p:cNvPr id="30" name="组合 29"/>
          <p:cNvGrpSpPr/>
          <p:nvPr/>
        </p:nvGrpSpPr>
        <p:grpSpPr>
          <a:xfrm>
            <a:off x="4491771" y="3844813"/>
            <a:ext cx="720670" cy="642272"/>
            <a:chOff x="4438248" y="4545556"/>
            <a:chExt cx="720670" cy="642272"/>
          </a:xfrm>
        </p:grpSpPr>
        <p:sp>
          <p:nvSpPr>
            <p:cNvPr id="10" name="圆角矩形 9"/>
            <p:cNvSpPr/>
            <p:nvPr/>
          </p:nvSpPr>
          <p:spPr>
            <a:xfrm>
              <a:off x="4460144" y="4545556"/>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4438248" y="4643226"/>
              <a:ext cx="720670" cy="461665"/>
            </a:xfrm>
            <a:prstGeom prst="rect">
              <a:avLst/>
            </a:prstGeom>
            <a:noFill/>
          </p:spPr>
          <p:txBody>
            <a:bodyPr wrap="square" rtlCol="0">
              <a:spAutoFit/>
            </a:bodyPr>
            <a:lstStyle/>
            <a:p>
              <a:pPr algn="ctr"/>
              <a:r>
                <a:rPr lang="en-US" altLang="zh-CN" sz="2400" b="1" dirty="0">
                  <a:solidFill>
                    <a:schemeClr val="bg1"/>
                  </a:solidFill>
                </a:rPr>
                <a:t>04</a:t>
              </a:r>
              <a:endParaRPr lang="zh-CN" altLang="en-US" sz="2400" b="1" dirty="0">
                <a:solidFill>
                  <a:schemeClr val="bg1"/>
                </a:solidFill>
              </a:endParaRPr>
            </a:p>
          </p:txBody>
        </p:sp>
      </p:grpSp>
      <p:grpSp>
        <p:nvGrpSpPr>
          <p:cNvPr id="31" name="组合 30"/>
          <p:cNvGrpSpPr/>
          <p:nvPr/>
        </p:nvGrpSpPr>
        <p:grpSpPr>
          <a:xfrm>
            <a:off x="4491771" y="4810036"/>
            <a:ext cx="720670" cy="642272"/>
            <a:chOff x="4438248" y="5510779"/>
            <a:chExt cx="720670" cy="642272"/>
          </a:xfrm>
        </p:grpSpPr>
        <p:sp>
          <p:nvSpPr>
            <p:cNvPr id="11" name="圆角矩形 10"/>
            <p:cNvSpPr/>
            <p:nvPr/>
          </p:nvSpPr>
          <p:spPr>
            <a:xfrm>
              <a:off x="4460144" y="5510779"/>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4438248" y="5608449"/>
              <a:ext cx="720670" cy="461665"/>
            </a:xfrm>
            <a:prstGeom prst="rect">
              <a:avLst/>
            </a:prstGeom>
            <a:noFill/>
          </p:spPr>
          <p:txBody>
            <a:bodyPr wrap="square" rtlCol="0">
              <a:spAutoFit/>
            </a:bodyPr>
            <a:lstStyle/>
            <a:p>
              <a:pPr algn="ctr"/>
              <a:r>
                <a:rPr lang="en-US" altLang="zh-CN" sz="2400" b="1" dirty="0">
                  <a:solidFill>
                    <a:schemeClr val="bg1"/>
                  </a:solidFill>
                </a:rPr>
                <a:t>05</a:t>
              </a:r>
              <a:endParaRPr lang="zh-CN" altLang="en-US" sz="2400" b="1" dirty="0">
                <a:solidFill>
                  <a:schemeClr val="bg1"/>
                </a:solidFill>
              </a:endParaRPr>
            </a:p>
          </p:txBody>
        </p:sp>
      </p:grpSp>
      <p:sp>
        <p:nvSpPr>
          <p:cNvPr id="17" name="文本框 16"/>
          <p:cNvSpPr txBox="1"/>
          <p:nvPr/>
        </p:nvSpPr>
        <p:spPr>
          <a:xfrm>
            <a:off x="5472359" y="921645"/>
            <a:ext cx="2791715" cy="461665"/>
          </a:xfrm>
          <a:prstGeom prst="rect">
            <a:avLst/>
          </a:prstGeom>
          <a:noFill/>
        </p:spPr>
        <p:txBody>
          <a:bodyPr wrap="square" rtlCol="0">
            <a:spAutoFit/>
          </a:bodyPr>
          <a:lstStyle/>
          <a:p>
            <a:r>
              <a:rPr lang="zh-CN" altLang="en-US" sz="2400" b="1" spc="300" dirty="0">
                <a:solidFill>
                  <a:schemeClr val="tx1">
                    <a:lumMod val="75000"/>
                    <a:lumOff val="25000"/>
                  </a:schemeClr>
                </a:solidFill>
              </a:rPr>
              <a:t>赛题速览</a:t>
            </a:r>
          </a:p>
        </p:txBody>
      </p:sp>
      <p:sp>
        <p:nvSpPr>
          <p:cNvPr id="18" name="文本框 17"/>
          <p:cNvSpPr txBox="1"/>
          <p:nvPr/>
        </p:nvSpPr>
        <p:spPr>
          <a:xfrm>
            <a:off x="5472359" y="1887195"/>
            <a:ext cx="2791715" cy="461665"/>
          </a:xfrm>
          <a:prstGeom prst="rect">
            <a:avLst/>
          </a:prstGeom>
          <a:noFill/>
        </p:spPr>
        <p:txBody>
          <a:bodyPr wrap="square" rtlCol="0">
            <a:spAutoFit/>
          </a:bodyPr>
          <a:lstStyle/>
          <a:p>
            <a:r>
              <a:rPr lang="zh-CN" altLang="en-US" sz="2400" b="1" spc="300" dirty="0">
                <a:solidFill>
                  <a:schemeClr val="tx1">
                    <a:lumMod val="75000"/>
                    <a:lumOff val="25000"/>
                  </a:schemeClr>
                </a:solidFill>
              </a:rPr>
              <a:t>模型构建</a:t>
            </a:r>
          </a:p>
        </p:txBody>
      </p:sp>
      <p:sp>
        <p:nvSpPr>
          <p:cNvPr id="19" name="文本框 18"/>
          <p:cNvSpPr txBox="1"/>
          <p:nvPr/>
        </p:nvSpPr>
        <p:spPr>
          <a:xfrm>
            <a:off x="5472358" y="2857867"/>
            <a:ext cx="2791715" cy="461665"/>
          </a:xfrm>
          <a:prstGeom prst="rect">
            <a:avLst/>
          </a:prstGeom>
          <a:noFill/>
        </p:spPr>
        <p:txBody>
          <a:bodyPr wrap="square" rtlCol="0">
            <a:spAutoFit/>
          </a:bodyPr>
          <a:lstStyle/>
          <a:p>
            <a:r>
              <a:rPr lang="zh-CN" altLang="en-US" sz="2400" b="1" spc="300" dirty="0">
                <a:solidFill>
                  <a:schemeClr val="tx1">
                    <a:lumMod val="75000"/>
                    <a:lumOff val="25000"/>
                  </a:schemeClr>
                </a:solidFill>
              </a:rPr>
              <a:t>第一问求解</a:t>
            </a:r>
          </a:p>
        </p:txBody>
      </p:sp>
      <p:sp>
        <p:nvSpPr>
          <p:cNvPr id="20" name="文本框 19"/>
          <p:cNvSpPr txBox="1"/>
          <p:nvPr/>
        </p:nvSpPr>
        <p:spPr>
          <a:xfrm>
            <a:off x="5472359" y="3825008"/>
            <a:ext cx="2791715" cy="461665"/>
          </a:xfrm>
          <a:prstGeom prst="rect">
            <a:avLst/>
          </a:prstGeom>
          <a:noFill/>
        </p:spPr>
        <p:txBody>
          <a:bodyPr wrap="square" rtlCol="0">
            <a:spAutoFit/>
          </a:bodyPr>
          <a:lstStyle/>
          <a:p>
            <a:r>
              <a:rPr lang="zh-CN" altLang="en-US" sz="2400" b="1" spc="300" dirty="0">
                <a:solidFill>
                  <a:schemeClr val="tx1">
                    <a:lumMod val="75000"/>
                    <a:lumOff val="25000"/>
                  </a:schemeClr>
                </a:solidFill>
              </a:rPr>
              <a:t>第二问求解</a:t>
            </a:r>
          </a:p>
        </p:txBody>
      </p:sp>
      <p:sp>
        <p:nvSpPr>
          <p:cNvPr id="21" name="文本框 20"/>
          <p:cNvSpPr txBox="1"/>
          <p:nvPr/>
        </p:nvSpPr>
        <p:spPr>
          <a:xfrm>
            <a:off x="5472359" y="4782864"/>
            <a:ext cx="2791715" cy="461665"/>
          </a:xfrm>
          <a:prstGeom prst="rect">
            <a:avLst/>
          </a:prstGeom>
          <a:noFill/>
        </p:spPr>
        <p:txBody>
          <a:bodyPr wrap="square" rtlCol="0">
            <a:spAutoFit/>
          </a:bodyPr>
          <a:lstStyle/>
          <a:p>
            <a:r>
              <a:rPr lang="zh-CN" altLang="en-US" sz="2400" b="1" spc="300" dirty="0">
                <a:solidFill>
                  <a:schemeClr val="tx1">
                    <a:lumMod val="75000"/>
                    <a:lumOff val="25000"/>
                  </a:schemeClr>
                </a:solidFill>
              </a:rPr>
              <a:t>求最优炉温曲线</a:t>
            </a:r>
          </a:p>
        </p:txBody>
      </p:sp>
      <p:sp>
        <p:nvSpPr>
          <p:cNvPr id="23" name="矩形 22"/>
          <p:cNvSpPr/>
          <p:nvPr/>
        </p:nvSpPr>
        <p:spPr>
          <a:xfrm>
            <a:off x="1124599" y="2703831"/>
            <a:ext cx="2954655" cy="3760004"/>
          </a:xfrm>
          <a:prstGeom prst="rect">
            <a:avLst/>
          </a:prstGeom>
        </p:spPr>
        <p:txBody>
          <a:bodyPr vert="eaVert" wrap="none">
            <a:spAutoFit/>
          </a:bodyPr>
          <a:lstStyle/>
          <a:p>
            <a:pPr algn="just">
              <a:lnSpc>
                <a:spcPct val="150000"/>
              </a:lnSpc>
            </a:pPr>
            <a:r>
              <a:rPr lang="zh-CN" altLang="en-US" sz="6000" i="0" spc="600" dirty="0">
                <a:solidFill>
                  <a:schemeClr val="bg1">
                    <a:lumMod val="95000"/>
                  </a:schemeClr>
                </a:solidFill>
                <a:effectLst/>
                <a:latin typeface="华文行楷" panose="02010800040101010101" pitchFamily="2" charset="-122"/>
                <a:ea typeface="华文行楷" panose="02010800040101010101" pitchFamily="2" charset="-122"/>
              </a:rPr>
              <a:t>德才兼备</a:t>
            </a:r>
            <a:endParaRPr lang="en-US" altLang="zh-CN" sz="6000" i="0" spc="600" dirty="0">
              <a:solidFill>
                <a:schemeClr val="bg1">
                  <a:lumMod val="95000"/>
                </a:schemeClr>
              </a:solidFill>
              <a:effectLst/>
              <a:latin typeface="华文行楷" panose="02010800040101010101" pitchFamily="2" charset="-122"/>
              <a:ea typeface="华文行楷" panose="02010800040101010101" pitchFamily="2" charset="-122"/>
            </a:endParaRPr>
          </a:p>
          <a:p>
            <a:pPr algn="just">
              <a:lnSpc>
                <a:spcPct val="150000"/>
              </a:lnSpc>
            </a:pPr>
            <a:r>
              <a:rPr lang="zh-CN" altLang="en-US" sz="6000" i="0" spc="600" dirty="0">
                <a:solidFill>
                  <a:schemeClr val="bg1">
                    <a:lumMod val="95000"/>
                  </a:schemeClr>
                </a:solidFill>
                <a:effectLst/>
                <a:latin typeface="华文行楷" panose="02010800040101010101" pitchFamily="2" charset="-122"/>
                <a:ea typeface="华文行楷" panose="02010800040101010101" pitchFamily="2" charset="-122"/>
              </a:rPr>
              <a:t>知行合一</a:t>
            </a:r>
            <a:endParaRPr lang="zh-CN" altLang="en-US" sz="6000" spc="600" dirty="0">
              <a:solidFill>
                <a:schemeClr val="bg1">
                  <a:lumMod val="95000"/>
                </a:schemeClr>
              </a:solidFill>
              <a:latin typeface="华文行楷" panose="02010800040101010101" pitchFamily="2" charset="-122"/>
              <a:ea typeface="华文行楷" panose="02010800040101010101" pitchFamily="2" charset="-122"/>
            </a:endParaRPr>
          </a:p>
        </p:txBody>
      </p:sp>
      <p:sp>
        <p:nvSpPr>
          <p:cNvPr id="24" name="矩形 23"/>
          <p:cNvSpPr/>
          <p:nvPr/>
        </p:nvSpPr>
        <p:spPr>
          <a:xfrm>
            <a:off x="5484852" y="1348141"/>
            <a:ext cx="2404480" cy="276999"/>
          </a:xfrm>
          <a:prstGeom prst="rect">
            <a:avLst/>
          </a:prstGeom>
        </p:spPr>
        <p:txBody>
          <a:bodyPr wrap="square">
            <a:spAutoFit/>
          </a:bodyPr>
          <a:lstStyle/>
          <a:p>
            <a:r>
              <a:rPr lang="en-US" altLang="zh-CN" sz="1200" dirty="0">
                <a:solidFill>
                  <a:schemeClr val="tx1">
                    <a:lumMod val="65000"/>
                    <a:lumOff val="35000"/>
                  </a:schemeClr>
                </a:solidFill>
              </a:rPr>
              <a:t>QUICK VIEW</a:t>
            </a:r>
            <a:endParaRPr lang="zh-CN" altLang="en-US" sz="1200" dirty="0">
              <a:solidFill>
                <a:schemeClr val="tx1">
                  <a:lumMod val="65000"/>
                  <a:lumOff val="35000"/>
                </a:schemeClr>
              </a:solidFill>
            </a:endParaRPr>
          </a:p>
        </p:txBody>
      </p:sp>
      <p:sp>
        <p:nvSpPr>
          <p:cNvPr id="25" name="矩形 24"/>
          <p:cNvSpPr/>
          <p:nvPr/>
        </p:nvSpPr>
        <p:spPr>
          <a:xfrm>
            <a:off x="5484851" y="2308215"/>
            <a:ext cx="3274522" cy="276999"/>
          </a:xfrm>
          <a:prstGeom prst="rect">
            <a:avLst/>
          </a:prstGeom>
        </p:spPr>
        <p:txBody>
          <a:bodyPr wrap="square">
            <a:spAutoFit/>
          </a:bodyPr>
          <a:lstStyle/>
          <a:p>
            <a:r>
              <a:rPr lang="en-US" altLang="zh-CN" sz="1200" dirty="0">
                <a:solidFill>
                  <a:schemeClr val="tx1">
                    <a:lumMod val="65000"/>
                    <a:lumOff val="35000"/>
                  </a:schemeClr>
                </a:solidFill>
              </a:rPr>
              <a:t>MODEL BUILDING</a:t>
            </a:r>
            <a:endParaRPr lang="zh-CN" altLang="en-US" sz="1200" dirty="0">
              <a:solidFill>
                <a:schemeClr val="tx1">
                  <a:lumMod val="65000"/>
                  <a:lumOff val="35000"/>
                </a:schemeClr>
              </a:solidFill>
            </a:endParaRPr>
          </a:p>
        </p:txBody>
      </p:sp>
      <p:sp>
        <p:nvSpPr>
          <p:cNvPr id="26" name="矩形 25"/>
          <p:cNvSpPr/>
          <p:nvPr/>
        </p:nvSpPr>
        <p:spPr>
          <a:xfrm>
            <a:off x="5484852" y="3282795"/>
            <a:ext cx="2404480" cy="276999"/>
          </a:xfrm>
          <a:prstGeom prst="rect">
            <a:avLst/>
          </a:prstGeom>
        </p:spPr>
        <p:txBody>
          <a:bodyPr wrap="square">
            <a:spAutoFit/>
          </a:bodyPr>
          <a:lstStyle/>
          <a:p>
            <a:r>
              <a:rPr lang="en-US" altLang="zh-CN" sz="1200" dirty="0">
                <a:solidFill>
                  <a:schemeClr val="tx1">
                    <a:lumMod val="65000"/>
                    <a:lumOff val="35000"/>
                  </a:schemeClr>
                </a:solidFill>
              </a:rPr>
              <a:t>FIRST QUESTION SOLVING</a:t>
            </a:r>
            <a:endParaRPr lang="zh-CN" altLang="en-US" sz="1200" dirty="0">
              <a:solidFill>
                <a:schemeClr val="tx1">
                  <a:lumMod val="65000"/>
                  <a:lumOff val="35000"/>
                </a:schemeClr>
              </a:solidFill>
            </a:endParaRPr>
          </a:p>
        </p:txBody>
      </p:sp>
      <p:sp>
        <p:nvSpPr>
          <p:cNvPr id="27" name="矩形 26"/>
          <p:cNvSpPr/>
          <p:nvPr/>
        </p:nvSpPr>
        <p:spPr>
          <a:xfrm>
            <a:off x="5484851" y="4256123"/>
            <a:ext cx="3064747" cy="276999"/>
          </a:xfrm>
          <a:prstGeom prst="rect">
            <a:avLst/>
          </a:prstGeom>
        </p:spPr>
        <p:txBody>
          <a:bodyPr wrap="square">
            <a:spAutoFit/>
          </a:bodyPr>
          <a:lstStyle/>
          <a:p>
            <a:r>
              <a:rPr lang="en-US" altLang="zh-CN" sz="1200" dirty="0">
                <a:solidFill>
                  <a:schemeClr val="tx1">
                    <a:lumMod val="65000"/>
                    <a:lumOff val="35000"/>
                  </a:schemeClr>
                </a:solidFill>
              </a:rPr>
              <a:t>SECOND QUESTION SOLVING</a:t>
            </a:r>
            <a:endParaRPr lang="zh-CN" altLang="en-US" sz="1200" dirty="0">
              <a:solidFill>
                <a:schemeClr val="tx1">
                  <a:lumMod val="65000"/>
                  <a:lumOff val="35000"/>
                </a:schemeClr>
              </a:solidFill>
            </a:endParaRPr>
          </a:p>
        </p:txBody>
      </p:sp>
      <p:sp>
        <p:nvSpPr>
          <p:cNvPr id="28" name="矩形 27"/>
          <p:cNvSpPr/>
          <p:nvPr/>
        </p:nvSpPr>
        <p:spPr>
          <a:xfrm>
            <a:off x="5484851" y="5218049"/>
            <a:ext cx="3836850" cy="276999"/>
          </a:xfrm>
          <a:prstGeom prst="rect">
            <a:avLst/>
          </a:prstGeom>
        </p:spPr>
        <p:txBody>
          <a:bodyPr wrap="square">
            <a:spAutoFit/>
          </a:bodyPr>
          <a:lstStyle/>
          <a:p>
            <a:r>
              <a:rPr lang="en-US" altLang="zh-CN" sz="1200" dirty="0">
                <a:solidFill>
                  <a:schemeClr val="tx1">
                    <a:lumMod val="65000"/>
                    <a:lumOff val="35000"/>
                  </a:schemeClr>
                </a:solidFill>
              </a:rPr>
              <a:t>Optimal Furnace Temperature Curve</a:t>
            </a:r>
          </a:p>
        </p:txBody>
      </p:sp>
      <p:grpSp>
        <p:nvGrpSpPr>
          <p:cNvPr id="32" name="组合 31"/>
          <p:cNvGrpSpPr/>
          <p:nvPr/>
        </p:nvGrpSpPr>
        <p:grpSpPr>
          <a:xfrm>
            <a:off x="4491770" y="5778202"/>
            <a:ext cx="720670" cy="642272"/>
            <a:chOff x="4438248" y="5510779"/>
            <a:chExt cx="720670" cy="642272"/>
          </a:xfrm>
        </p:grpSpPr>
        <p:sp>
          <p:nvSpPr>
            <p:cNvPr id="33" name="圆角矩形 32"/>
            <p:cNvSpPr/>
            <p:nvPr/>
          </p:nvSpPr>
          <p:spPr>
            <a:xfrm>
              <a:off x="4460144" y="5510779"/>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4438248" y="5608449"/>
              <a:ext cx="720670" cy="461665"/>
            </a:xfrm>
            <a:prstGeom prst="rect">
              <a:avLst/>
            </a:prstGeom>
            <a:noFill/>
          </p:spPr>
          <p:txBody>
            <a:bodyPr wrap="square" rtlCol="0">
              <a:spAutoFit/>
            </a:bodyPr>
            <a:lstStyle/>
            <a:p>
              <a:pPr algn="ctr"/>
              <a:r>
                <a:rPr lang="en-US" altLang="zh-CN" sz="2400" b="1" dirty="0" smtClean="0">
                  <a:solidFill>
                    <a:schemeClr val="bg1"/>
                  </a:solidFill>
                </a:rPr>
                <a:t>06</a:t>
              </a:r>
              <a:endParaRPr lang="zh-CN" altLang="en-US" sz="2400" b="1" dirty="0">
                <a:solidFill>
                  <a:schemeClr val="bg1"/>
                </a:solidFill>
              </a:endParaRPr>
            </a:p>
          </p:txBody>
        </p:sp>
      </p:grpSp>
      <p:sp>
        <p:nvSpPr>
          <p:cNvPr id="35" name="文本框 34"/>
          <p:cNvSpPr txBox="1"/>
          <p:nvPr/>
        </p:nvSpPr>
        <p:spPr>
          <a:xfrm>
            <a:off x="5472358" y="5751030"/>
            <a:ext cx="2791715" cy="461665"/>
          </a:xfrm>
          <a:prstGeom prst="rect">
            <a:avLst/>
          </a:prstGeom>
          <a:noFill/>
        </p:spPr>
        <p:txBody>
          <a:bodyPr wrap="square" rtlCol="0">
            <a:spAutoFit/>
          </a:bodyPr>
          <a:lstStyle/>
          <a:p>
            <a:r>
              <a:rPr lang="zh-CN" altLang="en-US" sz="2400" b="1" spc="300" dirty="0" smtClean="0">
                <a:solidFill>
                  <a:schemeClr val="tx1">
                    <a:lumMod val="75000"/>
                    <a:lumOff val="25000"/>
                  </a:schemeClr>
                </a:solidFill>
              </a:rPr>
              <a:t>比赛感想</a:t>
            </a:r>
            <a:endParaRPr lang="zh-CN" altLang="en-US" sz="2400" b="1" spc="300" dirty="0">
              <a:solidFill>
                <a:schemeClr val="tx1">
                  <a:lumMod val="75000"/>
                  <a:lumOff val="25000"/>
                </a:schemeClr>
              </a:solidFill>
            </a:endParaRPr>
          </a:p>
        </p:txBody>
      </p:sp>
      <p:sp>
        <p:nvSpPr>
          <p:cNvPr id="37" name="矩形 36"/>
          <p:cNvSpPr/>
          <p:nvPr/>
        </p:nvSpPr>
        <p:spPr>
          <a:xfrm>
            <a:off x="5472358" y="6212695"/>
            <a:ext cx="3836850" cy="276999"/>
          </a:xfrm>
          <a:prstGeom prst="rect">
            <a:avLst/>
          </a:prstGeom>
        </p:spPr>
        <p:txBody>
          <a:bodyPr wrap="square">
            <a:spAutoFit/>
          </a:bodyPr>
          <a:lstStyle/>
          <a:p>
            <a:r>
              <a:rPr lang="en-US" altLang="zh-CN" sz="1200" dirty="0" smtClean="0">
                <a:solidFill>
                  <a:schemeClr val="tx1">
                    <a:lumMod val="65000"/>
                    <a:lumOff val="35000"/>
                  </a:schemeClr>
                </a:solidFill>
              </a:rPr>
              <a:t>thoughts</a:t>
            </a:r>
            <a:endParaRPr lang="en-US" altLang="zh-CN" sz="1200" dirty="0">
              <a:solidFill>
                <a:schemeClr val="tx1">
                  <a:lumMod val="65000"/>
                  <a:lumOff val="35000"/>
                </a:scheme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8" fill="hold" grpId="0" nodeType="withEffect">
                                  <p:stCondLst>
                                    <p:cond delay="4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47" presetClass="entr" presetSubtype="0" fill="hold" grpId="0" nodeType="withEffect">
                                  <p:stCondLst>
                                    <p:cond delay="6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300"/>
                                        <p:tgtEl>
                                          <p:spTgt spid="3"/>
                                        </p:tgtEl>
                                      </p:cBhvr>
                                    </p:animEffect>
                                    <p:anim calcmode="lin" valueType="num">
                                      <p:cBhvr>
                                        <p:cTn id="14" dur="300" fill="hold"/>
                                        <p:tgtEl>
                                          <p:spTgt spid="3"/>
                                        </p:tgtEl>
                                        <p:attrNameLst>
                                          <p:attrName>ppt_x</p:attrName>
                                        </p:attrNameLst>
                                      </p:cBhvr>
                                      <p:tavLst>
                                        <p:tav tm="0">
                                          <p:val>
                                            <p:strVal val="#ppt_x"/>
                                          </p:val>
                                        </p:tav>
                                        <p:tav tm="100000">
                                          <p:val>
                                            <p:strVal val="#ppt_x"/>
                                          </p:val>
                                        </p:tav>
                                      </p:tavLst>
                                    </p:anim>
                                    <p:anim calcmode="lin" valueType="num">
                                      <p:cBhvr>
                                        <p:cTn id="15" dur="300" fill="hold"/>
                                        <p:tgtEl>
                                          <p:spTgt spid="3"/>
                                        </p:tgtEl>
                                        <p:attrNameLst>
                                          <p:attrName>ppt_y</p:attrName>
                                        </p:attrNameLst>
                                      </p:cBhvr>
                                      <p:tavLst>
                                        <p:tav tm="0">
                                          <p:val>
                                            <p:strVal val="#ppt_y-.1"/>
                                          </p:val>
                                        </p:tav>
                                        <p:tav tm="100000">
                                          <p:val>
                                            <p:strVal val="#ppt_y"/>
                                          </p:val>
                                        </p:tav>
                                      </p:tavLst>
                                    </p:anim>
                                  </p:childTnLst>
                                </p:cTn>
                              </p:par>
                              <p:par>
                                <p:cTn id="16" presetID="41" presetClass="entr" presetSubtype="0" fill="hold" grpId="0" nodeType="withEffect">
                                  <p:stCondLst>
                                    <p:cond delay="800"/>
                                  </p:stCondLst>
                                  <p:iterate type="lt">
                                    <p:tmPct val="10000"/>
                                  </p:iterate>
                                  <p:childTnLst>
                                    <p:set>
                                      <p:cBhvr>
                                        <p:cTn id="17" dur="1" fill="hold">
                                          <p:stCondLst>
                                            <p:cond delay="0"/>
                                          </p:stCondLst>
                                        </p:cTn>
                                        <p:tgtEl>
                                          <p:spTgt spid="23"/>
                                        </p:tgtEl>
                                        <p:attrNameLst>
                                          <p:attrName>style.visibility</p:attrName>
                                        </p:attrNameLst>
                                      </p:cBhvr>
                                      <p:to>
                                        <p:strVal val="visible"/>
                                      </p:to>
                                    </p:set>
                                    <p:anim calcmode="lin" valueType="num">
                                      <p:cBhvr>
                                        <p:cTn id="18" dur="3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9" dur="300" fill="hold"/>
                                        <p:tgtEl>
                                          <p:spTgt spid="23"/>
                                        </p:tgtEl>
                                        <p:attrNameLst>
                                          <p:attrName>ppt_y</p:attrName>
                                        </p:attrNameLst>
                                      </p:cBhvr>
                                      <p:tavLst>
                                        <p:tav tm="0">
                                          <p:val>
                                            <p:strVal val="#ppt_y"/>
                                          </p:val>
                                        </p:tav>
                                        <p:tav tm="100000">
                                          <p:val>
                                            <p:strVal val="#ppt_y"/>
                                          </p:val>
                                        </p:tav>
                                      </p:tavLst>
                                    </p:anim>
                                    <p:anim calcmode="lin" valueType="num">
                                      <p:cBhvr>
                                        <p:cTn id="20" dur="3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21" dur="3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2" dur="300" tmFilter="0,0; .5, 1; 1, 1"/>
                                        <p:tgtEl>
                                          <p:spTgt spid="23"/>
                                        </p:tgtEl>
                                      </p:cBhvr>
                                    </p:animEffect>
                                  </p:childTnLst>
                                </p:cTn>
                              </p:par>
                              <p:par>
                                <p:cTn id="23" presetID="23" presetClass="entr" presetSubtype="288" fill="hold" nodeType="withEffect">
                                  <p:stCondLst>
                                    <p:cond delay="110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strVal val="4/3*#ppt_w"/>
                                          </p:val>
                                        </p:tav>
                                        <p:tav tm="100000">
                                          <p:val>
                                            <p:strVal val="#ppt_w"/>
                                          </p:val>
                                        </p:tav>
                                      </p:tavLst>
                                    </p:anim>
                                    <p:anim calcmode="lin" valueType="num">
                                      <p:cBhvr>
                                        <p:cTn id="26" dur="500" fill="hold"/>
                                        <p:tgtEl>
                                          <p:spTgt spid="6"/>
                                        </p:tgtEl>
                                        <p:attrNameLst>
                                          <p:attrName>ppt_h</p:attrName>
                                        </p:attrNameLst>
                                      </p:cBhvr>
                                      <p:tavLst>
                                        <p:tav tm="0">
                                          <p:val>
                                            <p:strVal val="4/3*#ppt_h"/>
                                          </p:val>
                                        </p:tav>
                                        <p:tav tm="100000">
                                          <p:val>
                                            <p:strVal val="#ppt_h"/>
                                          </p:val>
                                        </p:tav>
                                      </p:tavLst>
                                    </p:anim>
                                  </p:childTnLst>
                                </p:cTn>
                              </p:par>
                              <p:par>
                                <p:cTn id="27" presetID="17" presetClass="entr" presetSubtype="8" fill="hold" grpId="0" nodeType="withEffect">
                                  <p:stCondLst>
                                    <p:cond delay="130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ppt_x</p:attrName>
                                        </p:attrNameLst>
                                      </p:cBhvr>
                                      <p:tavLst>
                                        <p:tav tm="0">
                                          <p:val>
                                            <p:strVal val="#ppt_x-#ppt_w/2"/>
                                          </p:val>
                                        </p:tav>
                                        <p:tav tm="100000">
                                          <p:val>
                                            <p:strVal val="#ppt_x"/>
                                          </p:val>
                                        </p:tav>
                                      </p:tavLst>
                                    </p:anim>
                                    <p:anim calcmode="lin" valueType="num">
                                      <p:cBhvr>
                                        <p:cTn id="30" dur="500" fill="hold"/>
                                        <p:tgtEl>
                                          <p:spTgt spid="17"/>
                                        </p:tgtEl>
                                        <p:attrNameLst>
                                          <p:attrName>ppt_y</p:attrName>
                                        </p:attrNameLst>
                                      </p:cBhvr>
                                      <p:tavLst>
                                        <p:tav tm="0">
                                          <p:val>
                                            <p:strVal val="#ppt_y"/>
                                          </p:val>
                                        </p:tav>
                                        <p:tav tm="100000">
                                          <p:val>
                                            <p:strVal val="#ppt_y"/>
                                          </p:val>
                                        </p:tav>
                                      </p:tavLst>
                                    </p:anim>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p:stCondLst>
                                    <p:cond delay="130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23" presetClass="entr" presetSubtype="288" fill="hold" nodeType="withEffect">
                                  <p:stCondLst>
                                    <p:cond delay="170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strVal val="4/3*#ppt_w"/>
                                          </p:val>
                                        </p:tav>
                                        <p:tav tm="100000">
                                          <p:val>
                                            <p:strVal val="#ppt_w"/>
                                          </p:val>
                                        </p:tav>
                                      </p:tavLst>
                                    </p:anim>
                                    <p:anim calcmode="lin" valueType="num">
                                      <p:cBhvr>
                                        <p:cTn id="39" dur="500" fill="hold"/>
                                        <p:tgtEl>
                                          <p:spTgt spid="22"/>
                                        </p:tgtEl>
                                        <p:attrNameLst>
                                          <p:attrName>ppt_h</p:attrName>
                                        </p:attrNameLst>
                                      </p:cBhvr>
                                      <p:tavLst>
                                        <p:tav tm="0">
                                          <p:val>
                                            <p:strVal val="4/3*#ppt_h"/>
                                          </p:val>
                                        </p:tav>
                                        <p:tav tm="100000">
                                          <p:val>
                                            <p:strVal val="#ppt_h"/>
                                          </p:val>
                                        </p:tav>
                                      </p:tavLst>
                                    </p:anim>
                                  </p:childTnLst>
                                </p:cTn>
                              </p:par>
                              <p:par>
                                <p:cTn id="40" presetID="17" presetClass="entr" presetSubtype="8" fill="hold" grpId="0" nodeType="withEffect">
                                  <p:stCondLst>
                                    <p:cond delay="19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ppt_x</p:attrName>
                                        </p:attrNameLst>
                                      </p:cBhvr>
                                      <p:tavLst>
                                        <p:tav tm="0">
                                          <p:val>
                                            <p:strVal val="#ppt_x-#ppt_w/2"/>
                                          </p:val>
                                        </p:tav>
                                        <p:tav tm="100000">
                                          <p:val>
                                            <p:strVal val="#ppt_x"/>
                                          </p:val>
                                        </p:tav>
                                      </p:tavLst>
                                    </p:anim>
                                    <p:anim calcmode="lin" valueType="num">
                                      <p:cBhvr>
                                        <p:cTn id="43" dur="500" fill="hold"/>
                                        <p:tgtEl>
                                          <p:spTgt spid="18"/>
                                        </p:tgtEl>
                                        <p:attrNameLst>
                                          <p:attrName>ppt_y</p:attrName>
                                        </p:attrNameLst>
                                      </p:cBhvr>
                                      <p:tavLst>
                                        <p:tav tm="0">
                                          <p:val>
                                            <p:strVal val="#ppt_y"/>
                                          </p:val>
                                        </p:tav>
                                        <p:tav tm="100000">
                                          <p:val>
                                            <p:strVal val="#ppt_y"/>
                                          </p:val>
                                        </p:tav>
                                      </p:tavLst>
                                    </p:anim>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strVal val="#ppt_h"/>
                                          </p:val>
                                        </p:tav>
                                        <p:tav tm="100000">
                                          <p:val>
                                            <p:strVal val="#ppt_h"/>
                                          </p:val>
                                        </p:tav>
                                      </p:tavLst>
                                    </p:anim>
                                  </p:childTnLst>
                                </p:cTn>
                              </p:par>
                              <p:par>
                                <p:cTn id="46" presetID="10" presetClass="entr" presetSubtype="0" fill="hold" grpId="0" nodeType="withEffect">
                                  <p:stCondLst>
                                    <p:cond delay="19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23" presetClass="entr" presetSubtype="288" fill="hold" nodeType="withEffect">
                                  <p:stCondLst>
                                    <p:cond delay="230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strVal val="4/3*#ppt_w"/>
                                          </p:val>
                                        </p:tav>
                                        <p:tav tm="100000">
                                          <p:val>
                                            <p:strVal val="#ppt_w"/>
                                          </p:val>
                                        </p:tav>
                                      </p:tavLst>
                                    </p:anim>
                                    <p:anim calcmode="lin" valueType="num">
                                      <p:cBhvr>
                                        <p:cTn id="52" dur="500" fill="hold"/>
                                        <p:tgtEl>
                                          <p:spTgt spid="29"/>
                                        </p:tgtEl>
                                        <p:attrNameLst>
                                          <p:attrName>ppt_h</p:attrName>
                                        </p:attrNameLst>
                                      </p:cBhvr>
                                      <p:tavLst>
                                        <p:tav tm="0">
                                          <p:val>
                                            <p:strVal val="4/3*#ppt_h"/>
                                          </p:val>
                                        </p:tav>
                                        <p:tav tm="100000">
                                          <p:val>
                                            <p:strVal val="#ppt_h"/>
                                          </p:val>
                                        </p:tav>
                                      </p:tavLst>
                                    </p:anim>
                                  </p:childTnLst>
                                </p:cTn>
                              </p:par>
                              <p:par>
                                <p:cTn id="53" presetID="17" presetClass="entr" presetSubtype="8" fill="hold" grpId="0" nodeType="withEffect">
                                  <p:stCondLst>
                                    <p:cond delay="25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ppt_x</p:attrName>
                                        </p:attrNameLst>
                                      </p:cBhvr>
                                      <p:tavLst>
                                        <p:tav tm="0">
                                          <p:val>
                                            <p:strVal val="#ppt_x-#ppt_w/2"/>
                                          </p:val>
                                        </p:tav>
                                        <p:tav tm="100000">
                                          <p:val>
                                            <p:strVal val="#ppt_x"/>
                                          </p:val>
                                        </p:tav>
                                      </p:tavLst>
                                    </p:anim>
                                    <p:anim calcmode="lin" valueType="num">
                                      <p:cBhvr>
                                        <p:cTn id="56" dur="500" fill="hold"/>
                                        <p:tgtEl>
                                          <p:spTgt spid="19"/>
                                        </p:tgtEl>
                                        <p:attrNameLst>
                                          <p:attrName>ppt_y</p:attrName>
                                        </p:attrNameLst>
                                      </p:cBhvr>
                                      <p:tavLst>
                                        <p:tav tm="0">
                                          <p:val>
                                            <p:strVal val="#ppt_y"/>
                                          </p:val>
                                        </p:tav>
                                        <p:tav tm="100000">
                                          <p:val>
                                            <p:strVal val="#ppt_y"/>
                                          </p:val>
                                        </p:tav>
                                      </p:tavLst>
                                    </p:anim>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strVal val="#ppt_h"/>
                                          </p:val>
                                        </p:tav>
                                        <p:tav tm="100000">
                                          <p:val>
                                            <p:strVal val="#ppt_h"/>
                                          </p:val>
                                        </p:tav>
                                      </p:tavLst>
                                    </p:anim>
                                  </p:childTnLst>
                                </p:cTn>
                              </p:par>
                              <p:par>
                                <p:cTn id="59" presetID="10" presetClass="entr" presetSubtype="0" fill="hold" grpId="0" nodeType="withEffect">
                                  <p:stCondLst>
                                    <p:cond delay="250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23" presetClass="entr" presetSubtype="288" fill="hold" nodeType="withEffect">
                                  <p:stCondLst>
                                    <p:cond delay="2900"/>
                                  </p:stCondLst>
                                  <p:childTnLst>
                                    <p:set>
                                      <p:cBhvr>
                                        <p:cTn id="63" dur="1" fill="hold">
                                          <p:stCondLst>
                                            <p:cond delay="0"/>
                                          </p:stCondLst>
                                        </p:cTn>
                                        <p:tgtEl>
                                          <p:spTgt spid="30"/>
                                        </p:tgtEl>
                                        <p:attrNameLst>
                                          <p:attrName>style.visibility</p:attrName>
                                        </p:attrNameLst>
                                      </p:cBhvr>
                                      <p:to>
                                        <p:strVal val="visible"/>
                                      </p:to>
                                    </p:set>
                                    <p:anim calcmode="lin" valueType="num">
                                      <p:cBhvr>
                                        <p:cTn id="64" dur="500" fill="hold"/>
                                        <p:tgtEl>
                                          <p:spTgt spid="30"/>
                                        </p:tgtEl>
                                        <p:attrNameLst>
                                          <p:attrName>ppt_w</p:attrName>
                                        </p:attrNameLst>
                                      </p:cBhvr>
                                      <p:tavLst>
                                        <p:tav tm="0">
                                          <p:val>
                                            <p:strVal val="4/3*#ppt_w"/>
                                          </p:val>
                                        </p:tav>
                                        <p:tav tm="100000">
                                          <p:val>
                                            <p:strVal val="#ppt_w"/>
                                          </p:val>
                                        </p:tav>
                                      </p:tavLst>
                                    </p:anim>
                                    <p:anim calcmode="lin" valueType="num">
                                      <p:cBhvr>
                                        <p:cTn id="65" dur="500" fill="hold"/>
                                        <p:tgtEl>
                                          <p:spTgt spid="30"/>
                                        </p:tgtEl>
                                        <p:attrNameLst>
                                          <p:attrName>ppt_h</p:attrName>
                                        </p:attrNameLst>
                                      </p:cBhvr>
                                      <p:tavLst>
                                        <p:tav tm="0">
                                          <p:val>
                                            <p:strVal val="4/3*#ppt_h"/>
                                          </p:val>
                                        </p:tav>
                                        <p:tav tm="100000">
                                          <p:val>
                                            <p:strVal val="#ppt_h"/>
                                          </p:val>
                                        </p:tav>
                                      </p:tavLst>
                                    </p:anim>
                                  </p:childTnLst>
                                </p:cTn>
                              </p:par>
                              <p:par>
                                <p:cTn id="66" presetID="17" presetClass="entr" presetSubtype="8" fill="hold" grpId="0" nodeType="withEffect">
                                  <p:stCondLst>
                                    <p:cond delay="3100"/>
                                  </p:stCondLst>
                                  <p:childTnLst>
                                    <p:set>
                                      <p:cBhvr>
                                        <p:cTn id="67" dur="1" fill="hold">
                                          <p:stCondLst>
                                            <p:cond delay="0"/>
                                          </p:stCondLst>
                                        </p:cTn>
                                        <p:tgtEl>
                                          <p:spTgt spid="20"/>
                                        </p:tgtEl>
                                        <p:attrNameLst>
                                          <p:attrName>style.visibility</p:attrName>
                                        </p:attrNameLst>
                                      </p:cBhvr>
                                      <p:to>
                                        <p:strVal val="visible"/>
                                      </p:to>
                                    </p:set>
                                    <p:anim calcmode="lin" valueType="num">
                                      <p:cBhvr>
                                        <p:cTn id="68" dur="500" fill="hold"/>
                                        <p:tgtEl>
                                          <p:spTgt spid="20"/>
                                        </p:tgtEl>
                                        <p:attrNameLst>
                                          <p:attrName>ppt_x</p:attrName>
                                        </p:attrNameLst>
                                      </p:cBhvr>
                                      <p:tavLst>
                                        <p:tav tm="0">
                                          <p:val>
                                            <p:strVal val="#ppt_x-#ppt_w/2"/>
                                          </p:val>
                                        </p:tav>
                                        <p:tav tm="100000">
                                          <p:val>
                                            <p:strVal val="#ppt_x"/>
                                          </p:val>
                                        </p:tav>
                                      </p:tavLst>
                                    </p:anim>
                                    <p:anim calcmode="lin" valueType="num">
                                      <p:cBhvr>
                                        <p:cTn id="69" dur="500" fill="hold"/>
                                        <p:tgtEl>
                                          <p:spTgt spid="20"/>
                                        </p:tgtEl>
                                        <p:attrNameLst>
                                          <p:attrName>ppt_y</p:attrName>
                                        </p:attrNameLst>
                                      </p:cBhvr>
                                      <p:tavLst>
                                        <p:tav tm="0">
                                          <p:val>
                                            <p:strVal val="#ppt_y"/>
                                          </p:val>
                                        </p:tav>
                                        <p:tav tm="100000">
                                          <p:val>
                                            <p:strVal val="#ppt_y"/>
                                          </p:val>
                                        </p:tav>
                                      </p:tavLst>
                                    </p:anim>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strVal val="#ppt_h"/>
                                          </p:val>
                                        </p:tav>
                                        <p:tav tm="100000">
                                          <p:val>
                                            <p:strVal val="#ppt_h"/>
                                          </p:val>
                                        </p:tav>
                                      </p:tavLst>
                                    </p:anim>
                                  </p:childTnLst>
                                </p:cTn>
                              </p:par>
                              <p:par>
                                <p:cTn id="72" presetID="10" presetClass="entr" presetSubtype="0" fill="hold" grpId="0" nodeType="withEffect">
                                  <p:stCondLst>
                                    <p:cond delay="310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3" presetClass="entr" presetSubtype="288" fill="hold" nodeType="withEffect">
                                  <p:stCondLst>
                                    <p:cond delay="350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strVal val="4/3*#ppt_w"/>
                                          </p:val>
                                        </p:tav>
                                        <p:tav tm="100000">
                                          <p:val>
                                            <p:strVal val="#ppt_w"/>
                                          </p:val>
                                        </p:tav>
                                      </p:tavLst>
                                    </p:anim>
                                    <p:anim calcmode="lin" valueType="num">
                                      <p:cBhvr>
                                        <p:cTn id="78" dur="500" fill="hold"/>
                                        <p:tgtEl>
                                          <p:spTgt spid="31"/>
                                        </p:tgtEl>
                                        <p:attrNameLst>
                                          <p:attrName>ppt_h</p:attrName>
                                        </p:attrNameLst>
                                      </p:cBhvr>
                                      <p:tavLst>
                                        <p:tav tm="0">
                                          <p:val>
                                            <p:strVal val="4/3*#ppt_h"/>
                                          </p:val>
                                        </p:tav>
                                        <p:tav tm="100000">
                                          <p:val>
                                            <p:strVal val="#ppt_h"/>
                                          </p:val>
                                        </p:tav>
                                      </p:tavLst>
                                    </p:anim>
                                  </p:childTnLst>
                                </p:cTn>
                              </p:par>
                              <p:par>
                                <p:cTn id="79" presetID="17" presetClass="entr" presetSubtype="8" fill="hold" grpId="0" nodeType="withEffect">
                                  <p:stCondLst>
                                    <p:cond delay="370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ppt_x</p:attrName>
                                        </p:attrNameLst>
                                      </p:cBhvr>
                                      <p:tavLst>
                                        <p:tav tm="0">
                                          <p:val>
                                            <p:strVal val="#ppt_x-#ppt_w/2"/>
                                          </p:val>
                                        </p:tav>
                                        <p:tav tm="100000">
                                          <p:val>
                                            <p:strVal val="#ppt_x"/>
                                          </p:val>
                                        </p:tav>
                                      </p:tavLst>
                                    </p:anim>
                                    <p:anim calcmode="lin" valueType="num">
                                      <p:cBhvr>
                                        <p:cTn id="82" dur="500" fill="hold"/>
                                        <p:tgtEl>
                                          <p:spTgt spid="21"/>
                                        </p:tgtEl>
                                        <p:attrNameLst>
                                          <p:attrName>ppt_y</p:attrName>
                                        </p:attrNameLst>
                                      </p:cBhvr>
                                      <p:tavLst>
                                        <p:tav tm="0">
                                          <p:val>
                                            <p:strVal val="#ppt_y"/>
                                          </p:val>
                                        </p:tav>
                                        <p:tav tm="100000">
                                          <p:val>
                                            <p:strVal val="#ppt_y"/>
                                          </p:val>
                                        </p:tav>
                                      </p:tavLst>
                                    </p:anim>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strVal val="#ppt_h"/>
                                          </p:val>
                                        </p:tav>
                                        <p:tav tm="100000">
                                          <p:val>
                                            <p:strVal val="#ppt_h"/>
                                          </p:val>
                                        </p:tav>
                                      </p:tavLst>
                                    </p:anim>
                                  </p:childTnLst>
                                </p:cTn>
                              </p:par>
                              <p:par>
                                <p:cTn id="85" presetID="10" presetClass="entr" presetSubtype="0" fill="hold" grpId="0" nodeType="withEffect">
                                  <p:stCondLst>
                                    <p:cond delay="370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23" presetClass="entr" presetSubtype="288" fill="hold" nodeType="withEffect">
                                  <p:stCondLst>
                                    <p:cond delay="3500"/>
                                  </p:stCondLst>
                                  <p:childTnLst>
                                    <p:set>
                                      <p:cBhvr>
                                        <p:cTn id="89" dur="1" fill="hold">
                                          <p:stCondLst>
                                            <p:cond delay="0"/>
                                          </p:stCondLst>
                                        </p:cTn>
                                        <p:tgtEl>
                                          <p:spTgt spid="32"/>
                                        </p:tgtEl>
                                        <p:attrNameLst>
                                          <p:attrName>style.visibility</p:attrName>
                                        </p:attrNameLst>
                                      </p:cBhvr>
                                      <p:to>
                                        <p:strVal val="visible"/>
                                      </p:to>
                                    </p:set>
                                    <p:anim calcmode="lin" valueType="num">
                                      <p:cBhvr>
                                        <p:cTn id="90" dur="500" fill="hold"/>
                                        <p:tgtEl>
                                          <p:spTgt spid="32"/>
                                        </p:tgtEl>
                                        <p:attrNameLst>
                                          <p:attrName>ppt_w</p:attrName>
                                        </p:attrNameLst>
                                      </p:cBhvr>
                                      <p:tavLst>
                                        <p:tav tm="0">
                                          <p:val>
                                            <p:strVal val="4/3*#ppt_w"/>
                                          </p:val>
                                        </p:tav>
                                        <p:tav tm="100000">
                                          <p:val>
                                            <p:strVal val="#ppt_w"/>
                                          </p:val>
                                        </p:tav>
                                      </p:tavLst>
                                    </p:anim>
                                    <p:anim calcmode="lin" valueType="num">
                                      <p:cBhvr>
                                        <p:cTn id="91" dur="500" fill="hold"/>
                                        <p:tgtEl>
                                          <p:spTgt spid="32"/>
                                        </p:tgtEl>
                                        <p:attrNameLst>
                                          <p:attrName>ppt_h</p:attrName>
                                        </p:attrNameLst>
                                      </p:cBhvr>
                                      <p:tavLst>
                                        <p:tav tm="0">
                                          <p:val>
                                            <p:strVal val="4/3*#ppt_h"/>
                                          </p:val>
                                        </p:tav>
                                        <p:tav tm="100000">
                                          <p:val>
                                            <p:strVal val="#ppt_h"/>
                                          </p:val>
                                        </p:tav>
                                      </p:tavLst>
                                    </p:anim>
                                  </p:childTnLst>
                                </p:cTn>
                              </p:par>
                              <p:par>
                                <p:cTn id="92" presetID="17" presetClass="entr" presetSubtype="8" fill="hold" grpId="0" nodeType="withEffect">
                                  <p:stCondLst>
                                    <p:cond delay="3700"/>
                                  </p:stCondLst>
                                  <p:childTnLst>
                                    <p:set>
                                      <p:cBhvr>
                                        <p:cTn id="93" dur="1" fill="hold">
                                          <p:stCondLst>
                                            <p:cond delay="0"/>
                                          </p:stCondLst>
                                        </p:cTn>
                                        <p:tgtEl>
                                          <p:spTgt spid="35"/>
                                        </p:tgtEl>
                                        <p:attrNameLst>
                                          <p:attrName>style.visibility</p:attrName>
                                        </p:attrNameLst>
                                      </p:cBhvr>
                                      <p:to>
                                        <p:strVal val="visible"/>
                                      </p:to>
                                    </p:set>
                                    <p:anim calcmode="lin" valueType="num">
                                      <p:cBhvr>
                                        <p:cTn id="94" dur="500" fill="hold"/>
                                        <p:tgtEl>
                                          <p:spTgt spid="35"/>
                                        </p:tgtEl>
                                        <p:attrNameLst>
                                          <p:attrName>ppt_x</p:attrName>
                                        </p:attrNameLst>
                                      </p:cBhvr>
                                      <p:tavLst>
                                        <p:tav tm="0">
                                          <p:val>
                                            <p:strVal val="#ppt_x-#ppt_w/2"/>
                                          </p:val>
                                        </p:tav>
                                        <p:tav tm="100000">
                                          <p:val>
                                            <p:strVal val="#ppt_x"/>
                                          </p:val>
                                        </p:tav>
                                      </p:tavLst>
                                    </p:anim>
                                    <p:anim calcmode="lin" valueType="num">
                                      <p:cBhvr>
                                        <p:cTn id="95" dur="500" fill="hold"/>
                                        <p:tgtEl>
                                          <p:spTgt spid="35"/>
                                        </p:tgtEl>
                                        <p:attrNameLst>
                                          <p:attrName>ppt_y</p:attrName>
                                        </p:attrNameLst>
                                      </p:cBhvr>
                                      <p:tavLst>
                                        <p:tav tm="0">
                                          <p:val>
                                            <p:strVal val="#ppt_y"/>
                                          </p:val>
                                        </p:tav>
                                        <p:tav tm="100000">
                                          <p:val>
                                            <p:strVal val="#ppt_y"/>
                                          </p:val>
                                        </p:tav>
                                      </p:tavLst>
                                    </p:anim>
                                    <p:anim calcmode="lin" valueType="num">
                                      <p:cBhvr>
                                        <p:cTn id="96" dur="500" fill="hold"/>
                                        <p:tgtEl>
                                          <p:spTgt spid="35"/>
                                        </p:tgtEl>
                                        <p:attrNameLst>
                                          <p:attrName>ppt_w</p:attrName>
                                        </p:attrNameLst>
                                      </p:cBhvr>
                                      <p:tavLst>
                                        <p:tav tm="0">
                                          <p:val>
                                            <p:fltVal val="0"/>
                                          </p:val>
                                        </p:tav>
                                        <p:tav tm="100000">
                                          <p:val>
                                            <p:strVal val="#ppt_w"/>
                                          </p:val>
                                        </p:tav>
                                      </p:tavLst>
                                    </p:anim>
                                    <p:anim calcmode="lin" valueType="num">
                                      <p:cBhvr>
                                        <p:cTn id="97" dur="500" fill="hold"/>
                                        <p:tgtEl>
                                          <p:spTgt spid="35"/>
                                        </p:tgtEl>
                                        <p:attrNameLst>
                                          <p:attrName>ppt_h</p:attrName>
                                        </p:attrNameLst>
                                      </p:cBhvr>
                                      <p:tavLst>
                                        <p:tav tm="0">
                                          <p:val>
                                            <p:strVal val="#ppt_h"/>
                                          </p:val>
                                        </p:tav>
                                        <p:tav tm="100000">
                                          <p:val>
                                            <p:strVal val="#ppt_h"/>
                                          </p:val>
                                        </p:tav>
                                      </p:tavLst>
                                    </p:anim>
                                  </p:childTnLst>
                                </p:cTn>
                              </p:par>
                              <p:par>
                                <p:cTn id="98" presetID="10" presetClass="entr" presetSubtype="0" fill="hold" grpId="0" nodeType="withEffect">
                                  <p:stCondLst>
                                    <p:cond delay="370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 grpId="0"/>
      <p:bldP spid="17" grpId="0"/>
      <p:bldP spid="18" grpId="0"/>
      <p:bldP spid="19" grpId="0"/>
      <p:bldP spid="20" grpId="0"/>
      <p:bldP spid="21" grpId="0"/>
      <p:bldP spid="23" grpId="0"/>
      <p:bldP spid="24" grpId="0"/>
      <p:bldP spid="25" grpId="0"/>
      <p:bldP spid="26" grpId="0"/>
      <p:bldP spid="27" grpId="0"/>
      <p:bldP spid="28" grpId="0"/>
      <p:bldP spid="35"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2439924" cy="523220"/>
          </a:xfrm>
          <a:prstGeom prst="rect">
            <a:avLst/>
          </a:prstGeom>
          <a:noFill/>
        </p:spPr>
        <p:txBody>
          <a:bodyPr wrap="square" rtlCol="0">
            <a:spAutoFit/>
          </a:bodyPr>
          <a:lstStyle/>
          <a:p>
            <a:r>
              <a:rPr lang="zh-CN" altLang="en-US" sz="2800" b="1" spc="300" dirty="0">
                <a:solidFill>
                  <a:schemeClr val="tx1">
                    <a:lumMod val="75000"/>
                    <a:lumOff val="25000"/>
                  </a:schemeClr>
                </a:solidFill>
              </a:rPr>
              <a:t>第一问求解</a:t>
            </a: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smtClean="0">
                  <a:solidFill>
                    <a:schemeClr val="bg1"/>
                  </a:solidFill>
                </a:rPr>
                <a:t>03</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1086" y="434898"/>
            <a:ext cx="6371247" cy="4482791"/>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994496" y="1996068"/>
                <a:ext cx="2754351" cy="2121991"/>
              </a:xfrm>
              <a:prstGeom prst="rect">
                <a:avLst/>
              </a:prstGeom>
              <a:noFill/>
            </p:spPr>
            <p:txBody>
              <a:bodyPr wrap="square" rtlCol="0">
                <a:spAutoFit/>
              </a:bodyPr>
              <a:lstStyle/>
              <a:p>
                <a:pPr>
                  <a:lnSpc>
                    <a:spcPct val="150000"/>
                  </a:lnSpc>
                </a:pPr>
                <a:r>
                  <a:rPr lang="zh-CN" altLang="en-US" dirty="0"/>
                  <a:t>求出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𝑇</m:t>
                        </m:r>
                      </m:sub>
                    </m:sSub>
                    <m:r>
                      <a:rPr lang="zh-CN" altLang="en-US" i="1" smtClean="0">
                        <a:latin typeface="Cambria Math" panose="02040503050406030204" pitchFamily="18" charset="0"/>
                      </a:rPr>
                      <m:t>之后</m:t>
                    </m:r>
                  </m:oMath>
                </a14:m>
                <a:r>
                  <a:rPr lang="zh-CN" altLang="en-US" dirty="0" smtClean="0"/>
                  <a:t>，在题中所给数据的条件下绘制炉温曲线，并与所给数据进行对比，可以发现，整体拟合程度尚可。</a:t>
                </a:r>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994496" y="1996068"/>
                <a:ext cx="2754351" cy="2121991"/>
              </a:xfrm>
              <a:prstGeom prst="rect">
                <a:avLst/>
              </a:prstGeom>
              <a:blipFill>
                <a:blip r:embed="rId4"/>
                <a:stretch>
                  <a:fillRect l="-1770" r="-1327" b="-34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8951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2439924" cy="523220"/>
          </a:xfrm>
          <a:prstGeom prst="rect">
            <a:avLst/>
          </a:prstGeom>
          <a:noFill/>
        </p:spPr>
        <p:txBody>
          <a:bodyPr wrap="square" rtlCol="0">
            <a:spAutoFit/>
          </a:bodyPr>
          <a:lstStyle/>
          <a:p>
            <a:r>
              <a:rPr lang="zh-CN" altLang="en-US" sz="2800" b="1" spc="300" dirty="0">
                <a:solidFill>
                  <a:schemeClr val="tx1">
                    <a:lumMod val="75000"/>
                    <a:lumOff val="25000"/>
                  </a:schemeClr>
                </a:solidFill>
              </a:rPr>
              <a:t>第一问求解</a:t>
            </a: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smtClean="0">
                  <a:solidFill>
                    <a:schemeClr val="bg1"/>
                  </a:solidFill>
                </a:rPr>
                <a:t>03</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文本框 3"/>
          <p:cNvSpPr txBox="1"/>
          <p:nvPr/>
        </p:nvSpPr>
        <p:spPr>
          <a:xfrm>
            <a:off x="1099755" y="1345222"/>
            <a:ext cx="4404946" cy="3742178"/>
          </a:xfrm>
          <a:prstGeom prst="rect">
            <a:avLst/>
          </a:prstGeom>
          <a:noFill/>
        </p:spPr>
        <p:txBody>
          <a:bodyPr wrap="square" rtlCol="0">
            <a:spAutoFit/>
          </a:bodyPr>
          <a:lstStyle/>
          <a:p>
            <a:pPr>
              <a:lnSpc>
                <a:spcPct val="150000"/>
              </a:lnSpc>
            </a:pPr>
            <a:r>
              <a:rPr lang="zh-CN" altLang="en-US" sz="1600" dirty="0"/>
              <a:t>根据炉温曲线中的数据，可以得到某一特定位置的温度，得到：</a:t>
            </a:r>
            <a:endParaRPr lang="en-US" altLang="zh-CN" sz="1600" dirty="0"/>
          </a:p>
          <a:p>
            <a:pPr>
              <a:lnSpc>
                <a:spcPct val="150000"/>
              </a:lnSpc>
            </a:pPr>
            <a:r>
              <a:rPr lang="zh-CN" altLang="en-US" sz="1600" dirty="0"/>
              <a:t>小温区</a:t>
            </a:r>
            <a:r>
              <a:rPr lang="en-US" altLang="zh-CN" sz="1600" dirty="0"/>
              <a:t>3</a:t>
            </a:r>
            <a:r>
              <a:rPr lang="zh-CN" altLang="en-US" sz="1600" dirty="0"/>
              <a:t>中点温度为：</a:t>
            </a:r>
            <a:r>
              <a:rPr lang="en-US" altLang="zh-CN" sz="1600" dirty="0"/>
              <a:t>140.78</a:t>
            </a:r>
            <a:r>
              <a:rPr lang="zh-CN" altLang="en-US" sz="1600" dirty="0"/>
              <a:t>℃</a:t>
            </a:r>
            <a:endParaRPr lang="en-US" altLang="zh-CN" sz="1600" dirty="0"/>
          </a:p>
          <a:p>
            <a:pPr>
              <a:lnSpc>
                <a:spcPct val="150000"/>
              </a:lnSpc>
            </a:pPr>
            <a:r>
              <a:rPr lang="zh-CN" altLang="en-US" sz="1600" dirty="0"/>
              <a:t>小温区</a:t>
            </a:r>
            <a:r>
              <a:rPr lang="en-US" altLang="zh-CN" sz="1600" dirty="0"/>
              <a:t>6</a:t>
            </a:r>
            <a:r>
              <a:rPr lang="zh-CN" altLang="en-US" sz="1600" dirty="0"/>
              <a:t>中点温度为：</a:t>
            </a:r>
            <a:r>
              <a:rPr lang="en-US" altLang="zh-CN" sz="1600" dirty="0"/>
              <a:t>173.57</a:t>
            </a:r>
            <a:r>
              <a:rPr lang="zh-CN" altLang="en-US" sz="1600" dirty="0"/>
              <a:t>℃</a:t>
            </a:r>
            <a:endParaRPr lang="en-US" altLang="zh-CN" sz="1600" dirty="0"/>
          </a:p>
          <a:p>
            <a:pPr>
              <a:lnSpc>
                <a:spcPct val="150000"/>
              </a:lnSpc>
            </a:pPr>
            <a:r>
              <a:rPr lang="zh-CN" altLang="en-US" sz="1600" dirty="0"/>
              <a:t>小温区</a:t>
            </a:r>
            <a:r>
              <a:rPr lang="en-US" altLang="zh-CN" sz="1600" dirty="0"/>
              <a:t>7</a:t>
            </a:r>
            <a:r>
              <a:rPr lang="zh-CN" altLang="en-US" sz="1600" dirty="0"/>
              <a:t>中点温度为：</a:t>
            </a:r>
            <a:r>
              <a:rPr lang="en-US" altLang="zh-CN" sz="1600" dirty="0"/>
              <a:t>192.21</a:t>
            </a:r>
            <a:r>
              <a:rPr lang="zh-CN" altLang="en-US" sz="1600" dirty="0"/>
              <a:t>℃</a:t>
            </a:r>
            <a:endParaRPr lang="en-US" altLang="zh-CN" sz="1600" dirty="0"/>
          </a:p>
          <a:p>
            <a:pPr>
              <a:lnSpc>
                <a:spcPct val="150000"/>
              </a:lnSpc>
            </a:pPr>
            <a:r>
              <a:rPr lang="zh-CN" altLang="en-US" sz="1600" dirty="0"/>
              <a:t>小温区</a:t>
            </a:r>
            <a:r>
              <a:rPr lang="en-US" altLang="zh-CN" sz="1600" dirty="0"/>
              <a:t>8</a:t>
            </a:r>
            <a:r>
              <a:rPr lang="zh-CN" altLang="en-US" sz="1600" dirty="0"/>
              <a:t>结束处温度为：</a:t>
            </a:r>
            <a:r>
              <a:rPr lang="en-US" altLang="zh-CN" sz="1600" dirty="0"/>
              <a:t>224.90</a:t>
            </a:r>
            <a:r>
              <a:rPr lang="zh-CN" altLang="en-US" sz="1600" dirty="0"/>
              <a:t>℃</a:t>
            </a:r>
            <a:endParaRPr lang="en-US" altLang="zh-CN" sz="1600" dirty="0"/>
          </a:p>
          <a:p>
            <a:pPr>
              <a:lnSpc>
                <a:spcPct val="150000"/>
              </a:lnSpc>
            </a:pPr>
            <a:endParaRPr lang="en-US" altLang="zh-CN" sz="1600" dirty="0"/>
          </a:p>
          <a:p>
            <a:pPr>
              <a:lnSpc>
                <a:spcPct val="150000"/>
              </a:lnSpc>
            </a:pPr>
            <a:r>
              <a:rPr lang="zh-CN" altLang="en-US" sz="1600" dirty="0"/>
              <a:t>此外，将横坐标的位置换算为时间，可计算出每个</a:t>
            </a:r>
            <a:r>
              <a:rPr lang="en-US" altLang="zh-CN" sz="1600" dirty="0"/>
              <a:t>0.5s</a:t>
            </a:r>
            <a:r>
              <a:rPr lang="zh-CN" altLang="en-US" sz="1600" dirty="0"/>
              <a:t>焊接区域中心的温度，并按照题目要求，将结果直接输出到</a:t>
            </a:r>
            <a:r>
              <a:rPr lang="en-US" altLang="zh-CN" sz="1600" dirty="0"/>
              <a:t>result.csv</a:t>
            </a:r>
            <a:r>
              <a:rPr lang="zh-CN" altLang="en-US" sz="1600" dirty="0"/>
              <a:t>中。</a:t>
            </a:r>
            <a:endParaRPr lang="en-US" altLang="zh-CN" sz="16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5446" y="1133070"/>
            <a:ext cx="2133785" cy="5052498"/>
          </a:xfrm>
          <a:prstGeom prst="rect">
            <a:avLst/>
          </a:prstGeom>
        </p:spPr>
      </p:pic>
      <p:sp>
        <p:nvSpPr>
          <p:cNvPr id="9" name="文本框 8"/>
          <p:cNvSpPr txBox="1"/>
          <p:nvPr/>
        </p:nvSpPr>
        <p:spPr>
          <a:xfrm>
            <a:off x="8405446" y="404359"/>
            <a:ext cx="2523392" cy="338554"/>
          </a:xfrm>
          <a:prstGeom prst="rect">
            <a:avLst/>
          </a:prstGeom>
          <a:noFill/>
        </p:spPr>
        <p:txBody>
          <a:bodyPr wrap="square" rtlCol="0">
            <a:spAutoFit/>
          </a:bodyPr>
          <a:lstStyle/>
          <a:p>
            <a:r>
              <a:rPr lang="en-US" altLang="zh-CN" sz="1600" dirty="0"/>
              <a:t>result.csv</a:t>
            </a:r>
            <a:r>
              <a:rPr lang="zh-CN" altLang="en-US" sz="1600" dirty="0"/>
              <a:t>中部分结果：</a:t>
            </a:r>
          </a:p>
        </p:txBody>
      </p:sp>
    </p:spTree>
    <p:extLst>
      <p:ext uri="{BB962C8B-B14F-4D97-AF65-F5344CB8AC3E}">
        <p14:creationId xmlns:p14="http://schemas.microsoft.com/office/powerpoint/2010/main" val="3279600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27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6"/>
              <a:ext cx="720670" cy="471014"/>
            </a:xfrm>
            <a:prstGeom prst="rect">
              <a:avLst/>
            </a:prstGeom>
            <a:noFill/>
          </p:spPr>
          <p:txBody>
            <a:bodyPr wrap="square" rtlCol="0">
              <a:spAutoFit/>
            </a:bodyPr>
            <a:lstStyle/>
            <a:p>
              <a:pPr algn="ctr"/>
              <a:r>
                <a:rPr lang="en-US" altLang="zh-CN" sz="6600" b="1" dirty="0">
                  <a:solidFill>
                    <a:schemeClr val="bg1"/>
                  </a:solidFill>
                </a:rPr>
                <a:t>04</a:t>
              </a:r>
              <a:endParaRPr lang="zh-CN" altLang="en-US" sz="6600" b="1" dirty="0">
                <a:solidFill>
                  <a:schemeClr val="bg1"/>
                </a:solidFill>
              </a:endParaRPr>
            </a:p>
          </p:txBody>
        </p:sp>
      </p:grpSp>
      <p:sp>
        <p:nvSpPr>
          <p:cNvPr id="6" name="文本框 5"/>
          <p:cNvSpPr txBox="1"/>
          <p:nvPr/>
        </p:nvSpPr>
        <p:spPr>
          <a:xfrm>
            <a:off x="5737334" y="2401763"/>
            <a:ext cx="3468150" cy="584775"/>
          </a:xfrm>
          <a:prstGeom prst="rect">
            <a:avLst/>
          </a:prstGeom>
          <a:noFill/>
        </p:spPr>
        <p:txBody>
          <a:bodyPr wrap="square" rtlCol="0">
            <a:spAutoFit/>
          </a:bodyPr>
          <a:lstStyle/>
          <a:p>
            <a:r>
              <a:rPr lang="zh-CN" altLang="en-US" sz="3200" b="1" spc="300" dirty="0">
                <a:solidFill>
                  <a:schemeClr val="tx1">
                    <a:lumMod val="75000"/>
                    <a:lumOff val="25000"/>
                  </a:schemeClr>
                </a:solidFill>
              </a:rPr>
              <a:t>第二问求解</a:t>
            </a:r>
          </a:p>
        </p:txBody>
      </p:sp>
      <p:sp>
        <p:nvSpPr>
          <p:cNvPr id="10" name="文本框 9"/>
          <p:cNvSpPr txBox="1"/>
          <p:nvPr/>
        </p:nvSpPr>
        <p:spPr>
          <a:xfrm>
            <a:off x="6266949" y="3574930"/>
            <a:ext cx="1639859" cy="338554"/>
          </a:xfrm>
          <a:prstGeom prst="rect">
            <a:avLst/>
          </a:prstGeom>
          <a:noFill/>
        </p:spPr>
        <p:txBody>
          <a:bodyPr wrap="square" rtlCol="0">
            <a:spAutoFit/>
          </a:bodyPr>
          <a:lstStyle/>
          <a:p>
            <a:r>
              <a:rPr lang="zh-CN" altLang="en-US" sz="1600" spc="300" dirty="0">
                <a:solidFill>
                  <a:schemeClr val="tx1">
                    <a:lumMod val="75000"/>
                    <a:lumOff val="25000"/>
                  </a:schemeClr>
                </a:solidFill>
              </a:rPr>
              <a:t>解题思路</a:t>
            </a:r>
          </a:p>
        </p:txBody>
      </p:sp>
      <p:sp>
        <p:nvSpPr>
          <p:cNvPr id="11" name="椭圆 10"/>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5858359" y="4084923"/>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6266949" y="4058133"/>
            <a:ext cx="1639859" cy="338554"/>
          </a:xfrm>
          <a:prstGeom prst="rect">
            <a:avLst/>
          </a:prstGeom>
          <a:noFill/>
        </p:spPr>
        <p:txBody>
          <a:bodyPr wrap="square" rtlCol="0">
            <a:spAutoFit/>
          </a:bodyPr>
          <a:lstStyle/>
          <a:p>
            <a:r>
              <a:rPr lang="zh-CN" altLang="en-US" sz="1600" spc="300" dirty="0">
                <a:solidFill>
                  <a:schemeClr val="tx1">
                    <a:lumMod val="75000"/>
                    <a:lumOff val="25000"/>
                  </a:schemeClr>
                </a:solidFill>
              </a:rPr>
              <a:t>编程求解</a:t>
            </a:r>
          </a:p>
        </p:txBody>
      </p:sp>
      <p:sp>
        <p:nvSpPr>
          <p:cNvPr id="13" name="矩形 12">
            <a:extLst>
              <a:ext uri="{FF2B5EF4-FFF2-40B4-BE49-F238E27FC236}">
                <a16:creationId xmlns:a16="http://schemas.microsoft.com/office/drawing/2014/main" id="{5E57991B-EC83-4F8E-8518-84A4D43217F9}"/>
              </a:ext>
            </a:extLst>
          </p:cNvPr>
          <p:cNvSpPr/>
          <p:nvPr/>
        </p:nvSpPr>
        <p:spPr>
          <a:xfrm>
            <a:off x="5737094" y="3098062"/>
            <a:ext cx="4184587" cy="338554"/>
          </a:xfrm>
          <a:prstGeom prst="rect">
            <a:avLst/>
          </a:prstGeom>
        </p:spPr>
        <p:txBody>
          <a:bodyPr wrap="square">
            <a:spAutoFit/>
          </a:bodyPr>
          <a:lstStyle/>
          <a:p>
            <a:r>
              <a:rPr lang="en-US" altLang="zh-CN" sz="1600" dirty="0">
                <a:solidFill>
                  <a:schemeClr val="tx1">
                    <a:lumMod val="65000"/>
                    <a:lumOff val="35000"/>
                  </a:schemeClr>
                </a:solidFill>
              </a:rPr>
              <a:t>SOLUTION TWO</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41" presetClass="entr" presetSubtype="0" fill="hold" grpId="0" nodeType="withEffect">
                                  <p:stCondLst>
                                    <p:cond delay="40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400" fill="hold"/>
                                        <p:tgtEl>
                                          <p:spTgt spid="3"/>
                                        </p:tgtEl>
                                        <p:attrNameLst>
                                          <p:attrName>ppt_y</p:attrName>
                                        </p:attrNameLst>
                                      </p:cBhvr>
                                      <p:tavLst>
                                        <p:tav tm="0">
                                          <p:val>
                                            <p:strVal val="#ppt_y"/>
                                          </p:val>
                                        </p:tav>
                                        <p:tav tm="100000">
                                          <p:val>
                                            <p:strVal val="#ppt_y"/>
                                          </p:val>
                                        </p:tav>
                                      </p:tavLst>
                                    </p:anim>
                                    <p:anim calcmode="lin" valueType="num">
                                      <p:cBhvr>
                                        <p:cTn id="12"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400" tmFilter="0,0; .5, 1; 1, 1"/>
                                        <p:tgtEl>
                                          <p:spTgt spid="3"/>
                                        </p:tgtEl>
                                      </p:cBhvr>
                                    </p:animEffect>
                                  </p:childTnLst>
                                </p:cTn>
                              </p:par>
                              <p:par>
                                <p:cTn id="15" presetID="23" presetClass="entr" presetSubtype="288" fill="hold" nodeType="withEffect">
                                  <p:stCondLst>
                                    <p:cond delay="7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3*#ppt_w"/>
                                          </p:val>
                                        </p:tav>
                                        <p:tav tm="100000">
                                          <p:val>
                                            <p:strVal val="#ppt_w"/>
                                          </p:val>
                                        </p:tav>
                                      </p:tavLst>
                                    </p:anim>
                                    <p:anim calcmode="lin" valueType="num">
                                      <p:cBhvr>
                                        <p:cTn id="18" dur="500" fill="hold"/>
                                        <p:tgtEl>
                                          <p:spTgt spid="8"/>
                                        </p:tgtEl>
                                        <p:attrNameLst>
                                          <p:attrName>ppt_h</p:attrName>
                                        </p:attrNameLst>
                                      </p:cBhvr>
                                      <p:tavLst>
                                        <p:tav tm="0">
                                          <p:val>
                                            <p:strVal val="4/3*#ppt_h"/>
                                          </p:val>
                                        </p:tav>
                                        <p:tav tm="100000">
                                          <p:val>
                                            <p:strVal val="#ppt_h"/>
                                          </p:val>
                                        </p:tav>
                                      </p:tavLst>
                                    </p:anim>
                                  </p:childTnLst>
                                </p:cTn>
                              </p:par>
                              <p:par>
                                <p:cTn id="19" presetID="17" presetClass="entr" presetSubtype="8" fill="hold" grpId="0" nodeType="withEffect">
                                  <p:stCondLst>
                                    <p:cond delay="100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ppt_w/2"/>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par>
                                <p:cTn id="25" presetID="12" presetClass="entr" presetSubtype="2" fill="hold" grpId="0" nodeType="withEffect">
                                  <p:stCondLst>
                                    <p:cond delay="13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ppt_x</p:attrName>
                                        </p:attrNameLst>
                                      </p:cBhvr>
                                      <p:tavLst>
                                        <p:tav tm="0">
                                          <p:val>
                                            <p:strVal val="#ppt_x+#ppt_w*1.125000"/>
                                          </p:val>
                                        </p:tav>
                                        <p:tav tm="100000">
                                          <p:val>
                                            <p:strVal val="#ppt_x"/>
                                          </p:val>
                                        </p:tav>
                                      </p:tavLst>
                                    </p:anim>
                                    <p:animEffect transition="in" filter="wipe(left)">
                                      <p:cBhvr>
                                        <p:cTn id="28" dur="500"/>
                                        <p:tgtEl>
                                          <p:spTgt spid="11"/>
                                        </p:tgtEl>
                                      </p:cBhvr>
                                    </p:animEffect>
                                  </p:childTnLst>
                                </p:cTn>
                              </p:par>
                              <p:par>
                                <p:cTn id="29" presetID="22" presetClass="entr" presetSubtype="8" fill="hold" grpId="0" nodeType="withEffect">
                                  <p:stCondLst>
                                    <p:cond delay="140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12" presetClass="entr" presetSubtype="2" fill="hold" grpId="0" nodeType="withEffect">
                                  <p:stCondLst>
                                    <p:cond delay="17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left)">
                                      <p:cBhvr>
                                        <p:cTn id="35" dur="500"/>
                                        <p:tgtEl>
                                          <p:spTgt spid="12"/>
                                        </p:tgtEl>
                                      </p:cBhvr>
                                    </p:animEffect>
                                  </p:childTnLst>
                                </p:cTn>
                              </p:par>
                              <p:par>
                                <p:cTn id="36" presetID="22" presetClass="entr" presetSubtype="8" fill="hold" grpId="0" nodeType="withEffect">
                                  <p:stCondLst>
                                    <p:cond delay="180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P spid="10" grpId="0"/>
      <p:bldP spid="11" grpId="0" animBg="1"/>
      <p:bldP spid="12" grpId="0" animBg="1"/>
      <p:bldP spid="16"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2347973" cy="523220"/>
          </a:xfrm>
          <a:prstGeom prst="rect">
            <a:avLst/>
          </a:prstGeom>
          <a:noFill/>
        </p:spPr>
        <p:txBody>
          <a:bodyPr wrap="square" rtlCol="0">
            <a:spAutoFit/>
          </a:bodyPr>
          <a:lstStyle/>
          <a:p>
            <a:r>
              <a:rPr lang="zh-CN" altLang="en-US" sz="2800" b="1" spc="300" dirty="0">
                <a:solidFill>
                  <a:schemeClr val="tx1">
                    <a:lumMod val="75000"/>
                    <a:lumOff val="25000"/>
                  </a:schemeClr>
                </a:solidFill>
              </a:rPr>
              <a:t>第二问求解</a:t>
            </a: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smtClean="0">
                  <a:solidFill>
                    <a:schemeClr val="bg1"/>
                  </a:solidFill>
                </a:rPr>
                <a:t>04</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8" name="组合 57"/>
          <p:cNvGrpSpPr/>
          <p:nvPr/>
        </p:nvGrpSpPr>
        <p:grpSpPr>
          <a:xfrm>
            <a:off x="931985" y="1471441"/>
            <a:ext cx="5117123" cy="4461585"/>
            <a:chOff x="1620391" y="1582358"/>
            <a:chExt cx="3115444" cy="2316146"/>
          </a:xfrm>
        </p:grpSpPr>
        <p:sp>
          <p:nvSpPr>
            <p:cNvPr id="59" name="MH_Other_1"/>
            <p:cNvSpPr/>
            <p:nvPr>
              <p:custDataLst>
                <p:tags r:id="rId4"/>
              </p:custDataLst>
            </p:nvPr>
          </p:nvSpPr>
          <p:spPr bwMode="auto">
            <a:xfrm>
              <a:off x="3268943" y="2760869"/>
              <a:ext cx="1466892" cy="1137635"/>
            </a:xfrm>
            <a:custGeom>
              <a:avLst/>
              <a:gdLst>
                <a:gd name="connsiteX0" fmla="*/ 791051 w 901117"/>
                <a:gd name="connsiteY0" fmla="*/ 0 h 699348"/>
                <a:gd name="connsiteX1" fmla="*/ 901117 w 901117"/>
                <a:gd name="connsiteY1" fmla="*/ 699348 h 699348"/>
                <a:gd name="connsiteX2" fmla="*/ 0 w 901117"/>
                <a:gd name="connsiteY2" fmla="*/ 606214 h 699348"/>
                <a:gd name="connsiteX3" fmla="*/ 791051 w 901117"/>
                <a:gd name="connsiteY3" fmla="*/ 606214 h 699348"/>
              </a:gdLst>
              <a:ahLst/>
              <a:cxnLst>
                <a:cxn ang="0">
                  <a:pos x="connsiteX0" y="connsiteY0"/>
                </a:cxn>
                <a:cxn ang="0">
                  <a:pos x="connsiteX1" y="connsiteY1"/>
                </a:cxn>
                <a:cxn ang="0">
                  <a:pos x="connsiteX2" y="connsiteY2"/>
                </a:cxn>
                <a:cxn ang="0">
                  <a:pos x="connsiteX3" y="connsiteY3"/>
                </a:cxn>
              </a:cxnLst>
              <a:rect l="l" t="t" r="r" b="b"/>
              <a:pathLst>
                <a:path w="901117" h="699348">
                  <a:moveTo>
                    <a:pt x="791051" y="0"/>
                  </a:moveTo>
                  <a:lnTo>
                    <a:pt x="901117" y="699348"/>
                  </a:lnTo>
                  <a:lnTo>
                    <a:pt x="0" y="606214"/>
                  </a:lnTo>
                  <a:lnTo>
                    <a:pt x="791051" y="606214"/>
                  </a:lnTo>
                  <a:close/>
                </a:path>
              </a:pathLst>
            </a:custGeom>
            <a:gradFill flip="none" rotWithShape="1">
              <a:gsLst>
                <a:gs pos="0">
                  <a:schemeClr val="accent1">
                    <a:lumMod val="5000"/>
                    <a:lumOff val="95000"/>
                  </a:schemeClr>
                </a:gs>
                <a:gs pos="100000">
                  <a:schemeClr val="bg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EFFFF"/>
                </a:solidFill>
              </a:endParaRPr>
            </a:p>
          </p:txBody>
        </p:sp>
        <p:sp>
          <p:nvSpPr>
            <p:cNvPr id="60" name="MH_SubTitle_1"/>
            <p:cNvSpPr/>
            <p:nvPr>
              <p:custDataLst>
                <p:tags r:id="rId5"/>
              </p:custDataLst>
            </p:nvPr>
          </p:nvSpPr>
          <p:spPr bwMode="auto">
            <a:xfrm>
              <a:off x="1620391" y="1582358"/>
              <a:ext cx="2936055" cy="483666"/>
            </a:xfrm>
            <a:prstGeom prst="round2SameRect">
              <a:avLst>
                <a:gd name="adj1" fmla="val 50000"/>
                <a:gd name="adj2" fmla="val 0"/>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spc="300" dirty="0">
                  <a:solidFill>
                    <a:srgbClr val="FEFFFF"/>
                  </a:solidFill>
                  <a:cs typeface="Arial" panose="020B0604020202020204" pitchFamily="34" charset="0"/>
                </a:rPr>
                <a:t>问题重述</a:t>
              </a:r>
            </a:p>
          </p:txBody>
        </p:sp>
        <p:sp>
          <p:nvSpPr>
            <p:cNvPr id="61" name="MH_Text_1"/>
            <p:cNvSpPr/>
            <p:nvPr>
              <p:custDataLst>
                <p:tags r:id="rId6"/>
              </p:custDataLst>
            </p:nvPr>
          </p:nvSpPr>
          <p:spPr bwMode="auto">
            <a:xfrm>
              <a:off x="1620391" y="2066026"/>
              <a:ext cx="2936055" cy="1693964"/>
            </a:xfrm>
            <a:prstGeom prst="rect">
              <a:avLst/>
            </a:prstGeom>
            <a:solidFill>
              <a:srgbClr val="FE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16000" anchor="ctr">
              <a:normAutofit/>
            </a:bodyPr>
            <a:lstStyle/>
            <a:p>
              <a:pPr algn="ctr">
                <a:lnSpc>
                  <a:spcPct val="120000"/>
                </a:lnSpc>
                <a:defRPr/>
              </a:pPr>
              <a:endParaRPr lang="zh-CN" altLang="en-US" dirty="0">
                <a:solidFill>
                  <a:schemeClr val="accent1"/>
                </a:solidFill>
                <a:cs typeface="Arial" panose="020B0604020202020204" pitchFamily="34" charset="0"/>
              </a:endParaRPr>
            </a:p>
          </p:txBody>
        </p:sp>
      </p:grpSp>
      <p:sp>
        <p:nvSpPr>
          <p:cNvPr id="64" name="文本框 63"/>
          <p:cNvSpPr txBox="1"/>
          <p:nvPr/>
        </p:nvSpPr>
        <p:spPr>
          <a:xfrm>
            <a:off x="1829288" y="2645499"/>
            <a:ext cx="2716335" cy="1754326"/>
          </a:xfrm>
          <a:prstGeom prst="rect">
            <a:avLst/>
          </a:prstGeom>
          <a:noFill/>
        </p:spPr>
        <p:txBody>
          <a:bodyPr wrap="square" rtlCol="0">
            <a:spAutoFit/>
          </a:bodyPr>
          <a:lstStyle/>
          <a:p>
            <a:pPr>
              <a:lnSpc>
                <a:spcPct val="150000"/>
              </a:lnSpc>
            </a:pPr>
            <a:r>
              <a:rPr lang="zh-CN" altLang="en-US" dirty="0"/>
              <a:t>已知各个温区温度的设定值和制成界限。</a:t>
            </a:r>
            <a:endParaRPr lang="en-US" altLang="zh-CN" dirty="0"/>
          </a:p>
          <a:p>
            <a:pPr>
              <a:lnSpc>
                <a:spcPct val="150000"/>
              </a:lnSpc>
            </a:pPr>
            <a:r>
              <a:rPr lang="zh-CN" altLang="en-US" dirty="0"/>
              <a:t>需要确定允许的最大传送带过炉速度。</a:t>
            </a:r>
          </a:p>
        </p:txBody>
      </p:sp>
      <p:grpSp>
        <p:nvGrpSpPr>
          <p:cNvPr id="65" name="组合 64"/>
          <p:cNvGrpSpPr/>
          <p:nvPr/>
        </p:nvGrpSpPr>
        <p:grpSpPr>
          <a:xfrm>
            <a:off x="6550268" y="1471441"/>
            <a:ext cx="5380893" cy="4461585"/>
            <a:chOff x="1620391" y="1582358"/>
            <a:chExt cx="3115444" cy="2316146"/>
          </a:xfrm>
        </p:grpSpPr>
        <p:sp>
          <p:nvSpPr>
            <p:cNvPr id="66" name="MH_Other_1"/>
            <p:cNvSpPr/>
            <p:nvPr>
              <p:custDataLst>
                <p:tags r:id="rId1"/>
              </p:custDataLst>
            </p:nvPr>
          </p:nvSpPr>
          <p:spPr bwMode="auto">
            <a:xfrm>
              <a:off x="3268943" y="2760869"/>
              <a:ext cx="1466892" cy="1137635"/>
            </a:xfrm>
            <a:custGeom>
              <a:avLst/>
              <a:gdLst>
                <a:gd name="connsiteX0" fmla="*/ 791051 w 901117"/>
                <a:gd name="connsiteY0" fmla="*/ 0 h 699348"/>
                <a:gd name="connsiteX1" fmla="*/ 901117 w 901117"/>
                <a:gd name="connsiteY1" fmla="*/ 699348 h 699348"/>
                <a:gd name="connsiteX2" fmla="*/ 0 w 901117"/>
                <a:gd name="connsiteY2" fmla="*/ 606214 h 699348"/>
                <a:gd name="connsiteX3" fmla="*/ 791051 w 901117"/>
                <a:gd name="connsiteY3" fmla="*/ 606214 h 699348"/>
              </a:gdLst>
              <a:ahLst/>
              <a:cxnLst>
                <a:cxn ang="0">
                  <a:pos x="connsiteX0" y="connsiteY0"/>
                </a:cxn>
                <a:cxn ang="0">
                  <a:pos x="connsiteX1" y="connsiteY1"/>
                </a:cxn>
                <a:cxn ang="0">
                  <a:pos x="connsiteX2" y="connsiteY2"/>
                </a:cxn>
                <a:cxn ang="0">
                  <a:pos x="connsiteX3" y="connsiteY3"/>
                </a:cxn>
              </a:cxnLst>
              <a:rect l="l" t="t" r="r" b="b"/>
              <a:pathLst>
                <a:path w="901117" h="699348">
                  <a:moveTo>
                    <a:pt x="791051" y="0"/>
                  </a:moveTo>
                  <a:lnTo>
                    <a:pt x="901117" y="699348"/>
                  </a:lnTo>
                  <a:lnTo>
                    <a:pt x="0" y="606214"/>
                  </a:lnTo>
                  <a:lnTo>
                    <a:pt x="791051" y="606214"/>
                  </a:lnTo>
                  <a:close/>
                </a:path>
              </a:pathLst>
            </a:custGeom>
            <a:gradFill flip="none" rotWithShape="1">
              <a:gsLst>
                <a:gs pos="0">
                  <a:schemeClr val="accent1">
                    <a:lumMod val="5000"/>
                    <a:lumOff val="95000"/>
                  </a:schemeClr>
                </a:gs>
                <a:gs pos="100000">
                  <a:schemeClr val="bg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EFFFF"/>
                </a:solidFill>
              </a:endParaRPr>
            </a:p>
          </p:txBody>
        </p:sp>
        <p:sp>
          <p:nvSpPr>
            <p:cNvPr id="67" name="MH_SubTitle_1"/>
            <p:cNvSpPr/>
            <p:nvPr>
              <p:custDataLst>
                <p:tags r:id="rId2"/>
              </p:custDataLst>
            </p:nvPr>
          </p:nvSpPr>
          <p:spPr bwMode="auto">
            <a:xfrm>
              <a:off x="1620391" y="1582358"/>
              <a:ext cx="2936055" cy="483666"/>
            </a:xfrm>
            <a:prstGeom prst="round2SameRect">
              <a:avLst>
                <a:gd name="adj1" fmla="val 50000"/>
                <a:gd name="adj2" fmla="val 0"/>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spc="300" dirty="0">
                  <a:solidFill>
                    <a:srgbClr val="FEFFFF"/>
                  </a:solidFill>
                  <a:cs typeface="Arial" panose="020B0604020202020204" pitchFamily="34" charset="0"/>
                </a:rPr>
                <a:t>问题分析</a:t>
              </a:r>
            </a:p>
          </p:txBody>
        </p:sp>
        <p:sp>
          <p:nvSpPr>
            <p:cNvPr id="68" name="MH_Text_1"/>
            <p:cNvSpPr/>
            <p:nvPr>
              <p:custDataLst>
                <p:tags r:id="rId3"/>
              </p:custDataLst>
            </p:nvPr>
          </p:nvSpPr>
          <p:spPr bwMode="auto">
            <a:xfrm>
              <a:off x="1620391" y="2066026"/>
              <a:ext cx="2936055" cy="1693964"/>
            </a:xfrm>
            <a:prstGeom prst="rect">
              <a:avLst/>
            </a:prstGeom>
            <a:solidFill>
              <a:srgbClr val="FE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16000" anchor="ctr">
              <a:normAutofit/>
            </a:bodyPr>
            <a:lstStyle/>
            <a:p>
              <a:pPr algn="ctr">
                <a:lnSpc>
                  <a:spcPct val="120000"/>
                </a:lnSpc>
                <a:defRPr/>
              </a:pPr>
              <a:endParaRPr lang="zh-CN" altLang="en-US" dirty="0">
                <a:solidFill>
                  <a:schemeClr val="accent1"/>
                </a:solidFill>
                <a:cs typeface="Arial" panose="020B0604020202020204" pitchFamily="34" charset="0"/>
              </a:endParaRPr>
            </a:p>
          </p:txBody>
        </p:sp>
      </p:grpSp>
      <p:sp>
        <p:nvSpPr>
          <p:cNvPr id="69" name="文本框 68"/>
          <p:cNvSpPr txBox="1"/>
          <p:nvPr/>
        </p:nvSpPr>
        <p:spPr>
          <a:xfrm>
            <a:off x="6674181" y="2450591"/>
            <a:ext cx="4823231" cy="2951898"/>
          </a:xfrm>
          <a:prstGeom prst="rect">
            <a:avLst/>
          </a:prstGeom>
          <a:noFill/>
        </p:spPr>
        <p:txBody>
          <a:bodyPr wrap="square" rtlCol="0">
            <a:spAutoFit/>
          </a:bodyPr>
          <a:lstStyle/>
          <a:p>
            <a:pPr>
              <a:lnSpc>
                <a:spcPct val="150000"/>
              </a:lnSpc>
            </a:pPr>
            <a:r>
              <a:rPr lang="zh-CN" altLang="en-US" dirty="0"/>
              <a:t>在本题中，各个小温区温度已知，此时输入过炉速度即可画出该条件下的炉温曲线。</a:t>
            </a:r>
            <a:endParaRPr lang="en-US" altLang="zh-CN" dirty="0"/>
          </a:p>
          <a:p>
            <a:pPr>
              <a:lnSpc>
                <a:spcPct val="150000"/>
              </a:lnSpc>
            </a:pPr>
            <a:r>
              <a:rPr lang="zh-CN" altLang="en-US" dirty="0"/>
              <a:t>然后可以根据炉温曲线求出温度上升斜率、温度下降斜率、峰值温度等五个指标。</a:t>
            </a:r>
            <a:endParaRPr lang="en-US" altLang="zh-CN" dirty="0"/>
          </a:p>
          <a:p>
            <a:pPr>
              <a:lnSpc>
                <a:spcPct val="150000"/>
              </a:lnSpc>
            </a:pPr>
            <a:r>
              <a:rPr lang="zh-CN" altLang="en-US" dirty="0"/>
              <a:t>由于速度未知，且界限指标随过炉速度变化，所以可以在给定过炉速度时对界限指标进行检查，求出满足指标时的最大过炉速度。</a:t>
            </a:r>
          </a:p>
        </p:txBody>
      </p:sp>
    </p:spTree>
    <p:extLst>
      <p:ext uri="{BB962C8B-B14F-4D97-AF65-F5344CB8AC3E}">
        <p14:creationId xmlns:p14="http://schemas.microsoft.com/office/powerpoint/2010/main" val="2570267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42" presetClass="entr" presetSubtype="0" fill="hold" nodeType="withEffect">
                                  <p:stCondLst>
                                    <p:cond delay="110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anim calcmode="lin" valueType="num">
                                      <p:cBhvr>
                                        <p:cTn id="15" dur="500" fill="hold"/>
                                        <p:tgtEl>
                                          <p:spTgt spid="58"/>
                                        </p:tgtEl>
                                        <p:attrNameLst>
                                          <p:attrName>ppt_x</p:attrName>
                                        </p:attrNameLst>
                                      </p:cBhvr>
                                      <p:tavLst>
                                        <p:tav tm="0">
                                          <p:val>
                                            <p:strVal val="#ppt_x"/>
                                          </p:val>
                                        </p:tav>
                                        <p:tav tm="100000">
                                          <p:val>
                                            <p:strVal val="#ppt_x"/>
                                          </p:val>
                                        </p:tav>
                                      </p:tavLst>
                                    </p:anim>
                                    <p:anim calcmode="lin" valueType="num">
                                      <p:cBhvr>
                                        <p:cTn id="16" dur="500" fill="hold"/>
                                        <p:tgtEl>
                                          <p:spTgt spid="5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10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anim calcmode="lin" valueType="num">
                                      <p:cBhvr>
                                        <p:cTn id="20" dur="500" fill="hold"/>
                                        <p:tgtEl>
                                          <p:spTgt spid="65"/>
                                        </p:tgtEl>
                                        <p:attrNameLst>
                                          <p:attrName>ppt_x</p:attrName>
                                        </p:attrNameLst>
                                      </p:cBhvr>
                                      <p:tavLst>
                                        <p:tav tm="0">
                                          <p:val>
                                            <p:strVal val="#ppt_x"/>
                                          </p:val>
                                        </p:tav>
                                        <p:tav tm="100000">
                                          <p:val>
                                            <p:strVal val="#ppt_x"/>
                                          </p:val>
                                        </p:tav>
                                      </p:tavLst>
                                    </p:anim>
                                    <p:anim calcmode="lin" valueType="num">
                                      <p:cBhvr>
                                        <p:cTn id="21" dur="5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2347973" cy="523220"/>
          </a:xfrm>
          <a:prstGeom prst="rect">
            <a:avLst/>
          </a:prstGeom>
          <a:noFill/>
        </p:spPr>
        <p:txBody>
          <a:bodyPr wrap="square" rtlCol="0">
            <a:spAutoFit/>
          </a:bodyPr>
          <a:lstStyle/>
          <a:p>
            <a:r>
              <a:rPr lang="zh-CN" altLang="en-US" sz="2800" b="1" spc="300" dirty="0">
                <a:solidFill>
                  <a:schemeClr val="tx1">
                    <a:lumMod val="75000"/>
                    <a:lumOff val="25000"/>
                  </a:schemeClr>
                </a:solidFill>
              </a:rPr>
              <a:t>第二问求解</a:t>
            </a: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smtClean="0">
                  <a:solidFill>
                    <a:schemeClr val="bg1"/>
                  </a:solidFill>
                </a:rPr>
                <a:t>04</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 name="文本框 3"/>
          <p:cNvSpPr txBox="1"/>
          <p:nvPr/>
        </p:nvSpPr>
        <p:spPr>
          <a:xfrm>
            <a:off x="1820954" y="867361"/>
            <a:ext cx="8483842" cy="1200329"/>
          </a:xfrm>
          <a:prstGeom prst="rect">
            <a:avLst/>
          </a:prstGeom>
          <a:noFill/>
        </p:spPr>
        <p:txBody>
          <a:bodyPr wrap="square" rtlCol="0">
            <a:spAutoFit/>
          </a:bodyPr>
          <a:lstStyle/>
          <a:p>
            <a:pPr>
              <a:lnSpc>
                <a:spcPct val="150000"/>
              </a:lnSpc>
            </a:pPr>
            <a:r>
              <a:rPr lang="zh-CN" altLang="en-US" sz="1600" dirty="0"/>
              <a:t>传送带过炉速度范围为</a:t>
            </a:r>
            <a:r>
              <a:rPr lang="en-US" altLang="zh-CN" sz="1600" dirty="0"/>
              <a:t>65~100cm/min,</a:t>
            </a:r>
            <a:r>
              <a:rPr lang="zh-CN" altLang="en-US" sz="1600" dirty="0"/>
              <a:t>由于范围不大，所以在此范围内以</a:t>
            </a:r>
            <a:r>
              <a:rPr lang="en-US" altLang="zh-CN" sz="1600" dirty="0"/>
              <a:t>0.01cm/min</a:t>
            </a:r>
            <a:r>
              <a:rPr lang="zh-CN" altLang="en-US" sz="1600" dirty="0"/>
              <a:t>为间隔，遍历所有速度的可能取值，并且编写程序求出在这个条件下五个制成界限是否满足约束，从而找到满足约束的最大过炉速度。</a:t>
            </a:r>
          </a:p>
        </p:txBody>
      </p:sp>
      <p:cxnSp>
        <p:nvCxnSpPr>
          <p:cNvPr id="23" name="MH_Other_3"/>
          <p:cNvCxnSpPr/>
          <p:nvPr>
            <p:custDataLst>
              <p:tags r:id="rId1"/>
            </p:custDataLst>
          </p:nvPr>
        </p:nvCxnSpPr>
        <p:spPr>
          <a:xfrm flipV="1">
            <a:off x="114916" y="2441582"/>
            <a:ext cx="0" cy="3220882"/>
          </a:xfrm>
          <a:prstGeom prst="line">
            <a:avLst/>
          </a:prstGeom>
          <a:ln>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MH_Other_5"/>
          <p:cNvCxnSpPr/>
          <p:nvPr>
            <p:custDataLst>
              <p:tags r:id="rId2"/>
            </p:custDataLst>
          </p:nvPr>
        </p:nvCxnSpPr>
        <p:spPr>
          <a:xfrm flipV="1">
            <a:off x="2382932" y="2503077"/>
            <a:ext cx="0" cy="3220882"/>
          </a:xfrm>
          <a:prstGeom prst="line">
            <a:avLst/>
          </a:prstGeom>
          <a:ln>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MH_Other_8"/>
          <p:cNvCxnSpPr/>
          <p:nvPr>
            <p:custDataLst>
              <p:tags r:id="rId3"/>
            </p:custDataLst>
          </p:nvPr>
        </p:nvCxnSpPr>
        <p:spPr>
          <a:xfrm flipV="1">
            <a:off x="7023510" y="2524321"/>
            <a:ext cx="0" cy="3220882"/>
          </a:xfrm>
          <a:prstGeom prst="line">
            <a:avLst/>
          </a:prstGeom>
          <a:ln>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MH_Other_11"/>
          <p:cNvCxnSpPr/>
          <p:nvPr>
            <p:custDataLst>
              <p:tags r:id="rId4"/>
            </p:custDataLst>
          </p:nvPr>
        </p:nvCxnSpPr>
        <p:spPr>
          <a:xfrm flipV="1">
            <a:off x="10116645" y="2498854"/>
            <a:ext cx="0" cy="3220882"/>
          </a:xfrm>
          <a:prstGeom prst="line">
            <a:avLst/>
          </a:prstGeom>
          <a:ln>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60280" y="2428045"/>
            <a:ext cx="2194846" cy="2461889"/>
            <a:chOff x="2030594" y="1127935"/>
            <a:chExt cx="2726657" cy="2492061"/>
          </a:xfrm>
        </p:grpSpPr>
        <p:sp>
          <p:nvSpPr>
            <p:cNvPr id="28" name="矩形 27"/>
            <p:cNvSpPr/>
            <p:nvPr/>
          </p:nvSpPr>
          <p:spPr>
            <a:xfrm>
              <a:off x="2199700" y="1541967"/>
              <a:ext cx="2557551" cy="2078029"/>
            </a:xfrm>
            <a:prstGeom prst="rect">
              <a:avLst/>
            </a:prstGeom>
          </p:spPr>
          <p:txBody>
            <a:bodyPr wrap="square">
              <a:spAutoFit/>
            </a:bodyPr>
            <a:lstStyle/>
            <a:p>
              <a:pPr lvl="0">
                <a:lnSpc>
                  <a:spcPct val="130000"/>
                </a:lnSpc>
                <a:defRPr/>
              </a:pPr>
              <a:r>
                <a:rPr lang="zh-CN" altLang="en-US" sz="1400" dirty="0">
                  <a:ea typeface="黑体" panose="02010609060101010101" pitchFamily="49" charset="-122"/>
                </a:rPr>
                <a:t>检查整个炉温曲线中斜率的绝对值是否始终小于等于</a:t>
              </a:r>
              <a:r>
                <a:rPr lang="en-US" altLang="zh-CN" sz="1400" dirty="0">
                  <a:ea typeface="黑体" panose="02010609060101010101" pitchFamily="49" charset="-122"/>
                </a:rPr>
                <a:t>3</a:t>
              </a:r>
              <a:r>
                <a:rPr lang="zh-CN" altLang="en-US" sz="1400" dirty="0">
                  <a:ea typeface="黑体" panose="02010609060101010101" pitchFamily="49" charset="-122"/>
                </a:rPr>
                <a:t>。将炉温曲线上的数据离散化，斜率</a:t>
              </a:r>
              <a:r>
                <a:rPr lang="en-US" altLang="zh-CN" sz="1400" dirty="0">
                  <a:ea typeface="黑体" panose="02010609060101010101" pitchFamily="49" charset="-122"/>
                </a:rPr>
                <a:t>K</a:t>
              </a:r>
              <a:r>
                <a:rPr lang="zh-CN" altLang="en-US" sz="1400" dirty="0">
                  <a:ea typeface="黑体" panose="02010609060101010101" pitchFamily="49" charset="-122"/>
                </a:rPr>
                <a:t>近似为相邻两个点之间温度的变化量与时间变化量的比值。</a:t>
              </a:r>
              <a:endParaRPr lang="en-US" altLang="zh-CN" sz="1400" dirty="0">
                <a:ea typeface="黑体" panose="02010609060101010101" pitchFamily="49" charset="-122"/>
              </a:endParaRPr>
            </a:p>
          </p:txBody>
        </p:sp>
        <p:sp>
          <p:nvSpPr>
            <p:cNvPr id="29" name="矩形 28"/>
            <p:cNvSpPr/>
            <p:nvPr/>
          </p:nvSpPr>
          <p:spPr>
            <a:xfrm>
              <a:off x="2030594" y="1127935"/>
              <a:ext cx="2270174" cy="338554"/>
            </a:xfrm>
            <a:prstGeom prst="rect">
              <a:avLst/>
            </a:prstGeom>
          </p:spPr>
          <p:txBody>
            <a:bodyPr wrap="none">
              <a:spAutoFit/>
            </a:bodyPr>
            <a:lstStyle/>
            <a:p>
              <a:pPr>
                <a:defRPr/>
              </a:pPr>
              <a:r>
                <a:rPr lang="zh-CN" altLang="en-US" sz="1600" b="1" spc="300" dirty="0">
                  <a:solidFill>
                    <a:schemeClr val="tx1">
                      <a:lumMod val="75000"/>
                      <a:lumOff val="25000"/>
                    </a:schemeClr>
                  </a:solidFill>
                </a:rPr>
                <a:t>温度上升</a:t>
              </a:r>
              <a:r>
                <a:rPr lang="en-US" altLang="zh-CN" sz="1600" b="1" spc="300" dirty="0">
                  <a:solidFill>
                    <a:schemeClr val="tx1">
                      <a:lumMod val="75000"/>
                      <a:lumOff val="25000"/>
                    </a:schemeClr>
                  </a:solidFill>
                </a:rPr>
                <a:t>/</a:t>
              </a:r>
              <a:r>
                <a:rPr lang="zh-CN" altLang="en-US" sz="1600" b="1" spc="300" dirty="0">
                  <a:solidFill>
                    <a:schemeClr val="tx1">
                      <a:lumMod val="75000"/>
                      <a:lumOff val="25000"/>
                    </a:schemeClr>
                  </a:solidFill>
                </a:rPr>
                <a:t>下降斜率</a:t>
              </a:r>
            </a:p>
          </p:txBody>
        </p:sp>
      </p:grpSp>
      <p:grpSp>
        <p:nvGrpSpPr>
          <p:cNvPr id="30" name="组合 29"/>
          <p:cNvGrpSpPr/>
          <p:nvPr/>
        </p:nvGrpSpPr>
        <p:grpSpPr>
          <a:xfrm>
            <a:off x="2368434" y="2429413"/>
            <a:ext cx="4735592" cy="1652291"/>
            <a:chOff x="1417065" y="1160867"/>
            <a:chExt cx="4735592" cy="1652291"/>
          </a:xfrm>
        </p:grpSpPr>
        <p:sp>
          <p:nvSpPr>
            <p:cNvPr id="31" name="矩形 30"/>
            <p:cNvSpPr/>
            <p:nvPr/>
          </p:nvSpPr>
          <p:spPr>
            <a:xfrm>
              <a:off x="1737578" y="1600518"/>
              <a:ext cx="4067234" cy="1212640"/>
            </a:xfrm>
            <a:prstGeom prst="rect">
              <a:avLst/>
            </a:prstGeom>
          </p:spPr>
          <p:txBody>
            <a:bodyPr wrap="square">
              <a:spAutoFit/>
            </a:bodyPr>
            <a:lstStyle/>
            <a:p>
              <a:pPr lvl="0">
                <a:lnSpc>
                  <a:spcPct val="130000"/>
                </a:lnSpc>
                <a:defRPr/>
              </a:pPr>
              <a:r>
                <a:rPr lang="zh-CN" altLang="en-US" sz="1400" dirty="0">
                  <a:ea typeface="黑体" panose="02010609060101010101" pitchFamily="49" charset="-122"/>
                </a:rPr>
                <a:t>当温度在上升过程中第一次达到</a:t>
              </a:r>
              <a:r>
                <a:rPr lang="en-US" altLang="zh-CN" sz="1400" dirty="0">
                  <a:ea typeface="黑体" panose="02010609060101010101" pitchFamily="49" charset="-122"/>
                </a:rPr>
                <a:t>150</a:t>
              </a:r>
              <a:r>
                <a:rPr lang="zh-CN" altLang="en-US" sz="1400" dirty="0">
                  <a:ea typeface="黑体" panose="02010609060101010101" pitchFamily="49" charset="-122"/>
                </a:rPr>
                <a:t>℃时，记录下当前时间。在上升过程第一次达到</a:t>
              </a:r>
              <a:r>
                <a:rPr lang="en-US" altLang="zh-CN" sz="1400" dirty="0">
                  <a:ea typeface="黑体" panose="02010609060101010101" pitchFamily="49" charset="-122"/>
                </a:rPr>
                <a:t>190</a:t>
              </a:r>
              <a:r>
                <a:rPr lang="zh-CN" altLang="en-US" sz="1400" dirty="0">
                  <a:ea typeface="黑体" panose="02010609060101010101" pitchFamily="49" charset="-122"/>
                </a:rPr>
                <a:t>℃时，记录下当前时间。两次时间之差则为温度上升过程中在</a:t>
              </a:r>
              <a:r>
                <a:rPr lang="en-US" altLang="zh-CN" sz="1400" dirty="0">
                  <a:ea typeface="黑体" panose="02010609060101010101" pitchFamily="49" charset="-122"/>
                </a:rPr>
                <a:t>150</a:t>
              </a:r>
              <a:r>
                <a:rPr lang="zh-CN" altLang="en-US" sz="1400" dirty="0">
                  <a:ea typeface="黑体" panose="02010609060101010101" pitchFamily="49" charset="-122"/>
                </a:rPr>
                <a:t>℃</a:t>
              </a:r>
              <a:r>
                <a:rPr lang="en-US" altLang="zh-CN" sz="1400" dirty="0">
                  <a:ea typeface="黑体" panose="02010609060101010101" pitchFamily="49" charset="-122"/>
                </a:rPr>
                <a:t>~190</a:t>
              </a:r>
              <a:r>
                <a:rPr lang="zh-CN" altLang="en-US" sz="1400" dirty="0">
                  <a:ea typeface="黑体" panose="02010609060101010101" pitchFamily="49" charset="-122"/>
                </a:rPr>
                <a:t>℃的时间。</a:t>
              </a:r>
            </a:p>
          </p:txBody>
        </p:sp>
        <p:sp>
          <p:nvSpPr>
            <p:cNvPr id="32" name="矩形 31"/>
            <p:cNvSpPr/>
            <p:nvPr/>
          </p:nvSpPr>
          <p:spPr>
            <a:xfrm>
              <a:off x="1417065" y="1160867"/>
              <a:ext cx="4735592" cy="338554"/>
            </a:xfrm>
            <a:prstGeom prst="rect">
              <a:avLst/>
            </a:prstGeom>
          </p:spPr>
          <p:txBody>
            <a:bodyPr wrap="none">
              <a:spAutoFit/>
            </a:bodyPr>
            <a:lstStyle/>
            <a:p>
              <a:pPr>
                <a:defRPr/>
              </a:pPr>
              <a:r>
                <a:rPr lang="zh-CN" altLang="en-US" sz="1600" b="1" spc="300" dirty="0">
                  <a:solidFill>
                    <a:schemeClr val="tx1">
                      <a:lumMod val="75000"/>
                      <a:lumOff val="25000"/>
                    </a:schemeClr>
                  </a:solidFill>
                </a:rPr>
                <a:t>温度上升过程中在 </a:t>
              </a:r>
              <a:r>
                <a:rPr lang="en-US" altLang="zh-CN" sz="1600" b="1" spc="300" dirty="0">
                  <a:solidFill>
                    <a:schemeClr val="tx1">
                      <a:lumMod val="75000"/>
                      <a:lumOff val="25000"/>
                    </a:schemeClr>
                  </a:solidFill>
                </a:rPr>
                <a:t>150℃~190℃</a:t>
              </a:r>
              <a:r>
                <a:rPr lang="zh-CN" altLang="en-US" sz="1600" b="1" spc="300" dirty="0">
                  <a:solidFill>
                    <a:schemeClr val="tx1">
                      <a:lumMod val="75000"/>
                      <a:lumOff val="25000"/>
                    </a:schemeClr>
                  </a:solidFill>
                </a:rPr>
                <a:t>的时间 </a:t>
              </a:r>
            </a:p>
          </p:txBody>
        </p:sp>
      </p:grpSp>
      <p:grpSp>
        <p:nvGrpSpPr>
          <p:cNvPr id="33" name="组合 32"/>
          <p:cNvGrpSpPr/>
          <p:nvPr/>
        </p:nvGrpSpPr>
        <p:grpSpPr>
          <a:xfrm>
            <a:off x="7156821" y="2441582"/>
            <a:ext cx="2828018" cy="3013133"/>
            <a:chOff x="2104295" y="1151792"/>
            <a:chExt cx="2828018" cy="3013133"/>
          </a:xfrm>
        </p:grpSpPr>
        <p:sp>
          <p:nvSpPr>
            <p:cNvPr id="34" name="矩形 33"/>
            <p:cNvSpPr/>
            <p:nvPr/>
          </p:nvSpPr>
          <p:spPr>
            <a:xfrm>
              <a:off x="2104295" y="1551902"/>
              <a:ext cx="2699236" cy="2613023"/>
            </a:xfrm>
            <a:prstGeom prst="rect">
              <a:avLst/>
            </a:prstGeom>
          </p:spPr>
          <p:txBody>
            <a:bodyPr wrap="square">
              <a:spAutoFit/>
            </a:bodyPr>
            <a:lstStyle/>
            <a:p>
              <a:pPr lvl="0">
                <a:lnSpc>
                  <a:spcPct val="130000"/>
                </a:lnSpc>
                <a:defRPr/>
              </a:pPr>
              <a:r>
                <a:rPr lang="zh-CN" altLang="en-US" sz="1400" dirty="0">
                  <a:solidFill>
                    <a:prstClr val="black">
                      <a:lumMod val="75000"/>
                      <a:lumOff val="25000"/>
                    </a:prstClr>
                  </a:solidFill>
                  <a:latin typeface="Arial" panose="020B0604020202020204" pitchFamily="34" charset="0"/>
                </a:rPr>
                <a:t>分别记录温度上升和下降过程中达到</a:t>
              </a:r>
              <a:r>
                <a:rPr lang="en-US" altLang="zh-CN" sz="1400" dirty="0">
                  <a:solidFill>
                    <a:prstClr val="black">
                      <a:lumMod val="75000"/>
                      <a:lumOff val="25000"/>
                    </a:prstClr>
                  </a:solidFill>
                  <a:latin typeface="Arial" panose="020B0604020202020204" pitchFamily="34" charset="0"/>
                </a:rPr>
                <a:t>217</a:t>
              </a:r>
              <a:r>
                <a:rPr lang="zh-CN" altLang="en-US" sz="1400" dirty="0">
                  <a:solidFill>
                    <a:prstClr val="black">
                      <a:lumMod val="75000"/>
                      <a:lumOff val="25000"/>
                    </a:prstClr>
                  </a:solidFill>
                  <a:latin typeface="Arial" panose="020B0604020202020204" pitchFamily="34" charset="0"/>
                </a:rPr>
                <a:t>℃的时间。</a:t>
              </a:r>
              <a:endParaRPr lang="en-US" altLang="zh-CN" sz="1400" dirty="0">
                <a:solidFill>
                  <a:prstClr val="black">
                    <a:lumMod val="75000"/>
                    <a:lumOff val="25000"/>
                  </a:prstClr>
                </a:solidFill>
                <a:latin typeface="Arial" panose="020B0604020202020204" pitchFamily="34" charset="0"/>
              </a:endParaRPr>
            </a:p>
            <a:p>
              <a:pPr lvl="0">
                <a:lnSpc>
                  <a:spcPct val="130000"/>
                </a:lnSpc>
                <a:defRPr/>
              </a:pPr>
              <a:r>
                <a:rPr lang="zh-CN" altLang="en-US" sz="1400" dirty="0">
                  <a:solidFill>
                    <a:prstClr val="black">
                      <a:lumMod val="75000"/>
                      <a:lumOff val="25000"/>
                    </a:prstClr>
                  </a:solidFill>
                  <a:latin typeface="Arial" panose="020B0604020202020204" pitchFamily="34" charset="0"/>
                  <a:ea typeface="黑体" panose="02010609060101010101" pitchFamily="49" charset="-122"/>
                </a:rPr>
                <a:t>当前一时刻温度小于等与</a:t>
              </a:r>
              <a:r>
                <a:rPr lang="en-US" altLang="zh-CN" sz="1400" dirty="0">
                  <a:solidFill>
                    <a:prstClr val="black">
                      <a:lumMod val="75000"/>
                      <a:lumOff val="25000"/>
                    </a:prstClr>
                  </a:solidFill>
                  <a:latin typeface="Arial" panose="020B0604020202020204" pitchFamily="34" charset="0"/>
                  <a:ea typeface="黑体" panose="02010609060101010101" pitchFamily="49" charset="-122"/>
                </a:rPr>
                <a:t>217</a:t>
              </a:r>
              <a:r>
                <a:rPr lang="zh-CN" altLang="en-US" sz="1400" dirty="0">
                  <a:solidFill>
                    <a:prstClr val="black">
                      <a:lumMod val="75000"/>
                      <a:lumOff val="25000"/>
                    </a:prstClr>
                  </a:solidFill>
                  <a:latin typeface="Arial" panose="020B0604020202020204" pitchFamily="34" charset="0"/>
                  <a:ea typeface="黑体" panose="02010609060101010101" pitchFamily="49" charset="-122"/>
                </a:rPr>
                <a:t>℃且现在温度大于等于</a:t>
              </a:r>
              <a:r>
                <a:rPr lang="en-US" altLang="zh-CN" sz="1400" dirty="0">
                  <a:solidFill>
                    <a:prstClr val="black">
                      <a:lumMod val="75000"/>
                      <a:lumOff val="25000"/>
                    </a:prstClr>
                  </a:solidFill>
                  <a:latin typeface="Arial" panose="020B0604020202020204" pitchFamily="34" charset="0"/>
                  <a:ea typeface="黑体" panose="02010609060101010101" pitchFamily="49" charset="-122"/>
                </a:rPr>
                <a:t>217</a:t>
              </a:r>
              <a:r>
                <a:rPr lang="zh-CN" altLang="en-US" sz="1400" dirty="0">
                  <a:solidFill>
                    <a:prstClr val="black">
                      <a:lumMod val="75000"/>
                      <a:lumOff val="25000"/>
                    </a:prstClr>
                  </a:solidFill>
                  <a:latin typeface="Arial" panose="020B0604020202020204" pitchFamily="34" charset="0"/>
                  <a:ea typeface="黑体" panose="02010609060101010101" pitchFamily="49" charset="-122"/>
                </a:rPr>
                <a:t>℃时，当前时间表示上升过程中达到</a:t>
              </a:r>
              <a:r>
                <a:rPr lang="en-US" altLang="zh-CN" sz="1400" dirty="0">
                  <a:solidFill>
                    <a:prstClr val="black">
                      <a:lumMod val="75000"/>
                      <a:lumOff val="25000"/>
                    </a:prstClr>
                  </a:solidFill>
                  <a:latin typeface="Arial" panose="020B0604020202020204" pitchFamily="34" charset="0"/>
                  <a:ea typeface="黑体" panose="02010609060101010101" pitchFamily="49" charset="-122"/>
                </a:rPr>
                <a:t>217</a:t>
              </a:r>
              <a:r>
                <a:rPr lang="zh-CN" altLang="en-US" sz="1400" dirty="0">
                  <a:solidFill>
                    <a:prstClr val="black">
                      <a:lumMod val="75000"/>
                      <a:lumOff val="25000"/>
                    </a:prstClr>
                  </a:solidFill>
                  <a:latin typeface="Arial" panose="020B0604020202020204" pitchFamily="34" charset="0"/>
                  <a:ea typeface="黑体" panose="02010609060101010101" pitchFamily="49" charset="-122"/>
                </a:rPr>
                <a:t>℃的时间。同理可计算出下降过程中达到</a:t>
              </a:r>
              <a:r>
                <a:rPr lang="en-US" altLang="zh-CN" sz="1400" dirty="0">
                  <a:solidFill>
                    <a:prstClr val="black">
                      <a:lumMod val="75000"/>
                      <a:lumOff val="25000"/>
                    </a:prstClr>
                  </a:solidFill>
                  <a:latin typeface="Arial" panose="020B0604020202020204" pitchFamily="34" charset="0"/>
                  <a:ea typeface="黑体" panose="02010609060101010101" pitchFamily="49" charset="-122"/>
                </a:rPr>
                <a:t>217</a:t>
              </a:r>
              <a:r>
                <a:rPr lang="zh-CN" altLang="en-US" sz="1400" dirty="0">
                  <a:solidFill>
                    <a:prstClr val="black">
                      <a:lumMod val="75000"/>
                      <a:lumOff val="25000"/>
                    </a:prstClr>
                  </a:solidFill>
                  <a:latin typeface="Arial" panose="020B0604020202020204" pitchFamily="34" charset="0"/>
                  <a:ea typeface="黑体" panose="02010609060101010101" pitchFamily="49" charset="-122"/>
                </a:rPr>
                <a:t>℃的时间。二者之差则为温度大于</a:t>
              </a:r>
              <a:r>
                <a:rPr lang="en-US" altLang="zh-CN" sz="1400" dirty="0">
                  <a:solidFill>
                    <a:prstClr val="black">
                      <a:lumMod val="75000"/>
                      <a:lumOff val="25000"/>
                    </a:prstClr>
                  </a:solidFill>
                  <a:latin typeface="Arial" panose="020B0604020202020204" pitchFamily="34" charset="0"/>
                  <a:ea typeface="黑体" panose="02010609060101010101" pitchFamily="49" charset="-122"/>
                </a:rPr>
                <a:t>217</a:t>
              </a:r>
              <a:r>
                <a:rPr lang="zh-CN" altLang="en-US" sz="1400" dirty="0">
                  <a:solidFill>
                    <a:prstClr val="black">
                      <a:lumMod val="75000"/>
                      <a:lumOff val="25000"/>
                    </a:prstClr>
                  </a:solidFill>
                  <a:latin typeface="Arial" panose="020B0604020202020204" pitchFamily="34" charset="0"/>
                  <a:ea typeface="黑体" panose="02010609060101010101" pitchFamily="49" charset="-122"/>
                </a:rPr>
                <a:t>℃的时间。</a:t>
              </a:r>
              <a:endParaRPr lang="zh-CN" altLang="en-US" sz="1600" dirty="0">
                <a:solidFill>
                  <a:srgbClr val="0070C0">
                    <a:lumMod val="50000"/>
                  </a:srgbClr>
                </a:solidFill>
                <a:ea typeface="黑体" panose="02010609060101010101" pitchFamily="49" charset="-122"/>
              </a:endParaRPr>
            </a:p>
          </p:txBody>
        </p:sp>
        <p:sp>
          <p:nvSpPr>
            <p:cNvPr id="35" name="矩形 34"/>
            <p:cNvSpPr/>
            <p:nvPr/>
          </p:nvSpPr>
          <p:spPr>
            <a:xfrm>
              <a:off x="2104295" y="1151792"/>
              <a:ext cx="2828018" cy="338554"/>
            </a:xfrm>
            <a:prstGeom prst="rect">
              <a:avLst/>
            </a:prstGeom>
          </p:spPr>
          <p:txBody>
            <a:bodyPr wrap="none">
              <a:spAutoFit/>
            </a:bodyPr>
            <a:lstStyle/>
            <a:p>
              <a:pPr>
                <a:defRPr/>
              </a:pPr>
              <a:r>
                <a:rPr lang="zh-CN" altLang="en-US" sz="1600" b="1" spc="300" dirty="0">
                  <a:solidFill>
                    <a:schemeClr val="tx1">
                      <a:lumMod val="75000"/>
                      <a:lumOff val="25000"/>
                    </a:schemeClr>
                  </a:solidFill>
                </a:rPr>
                <a:t>温度大于 </a:t>
              </a:r>
              <a:r>
                <a:rPr lang="en-US" altLang="zh-CN" sz="1600" b="1" spc="300" dirty="0">
                  <a:solidFill>
                    <a:schemeClr val="tx1">
                      <a:lumMod val="75000"/>
                      <a:lumOff val="25000"/>
                    </a:schemeClr>
                  </a:solidFill>
                </a:rPr>
                <a:t>217℃</a:t>
              </a:r>
              <a:r>
                <a:rPr lang="zh-CN" altLang="en-US" sz="1600" b="1" spc="300" dirty="0">
                  <a:solidFill>
                    <a:schemeClr val="tx1">
                      <a:lumMod val="75000"/>
                      <a:lumOff val="25000"/>
                    </a:schemeClr>
                  </a:solidFill>
                </a:rPr>
                <a:t>的时间 </a:t>
              </a:r>
            </a:p>
          </p:txBody>
        </p:sp>
      </p:grpSp>
      <p:grpSp>
        <p:nvGrpSpPr>
          <p:cNvPr id="36" name="组合 35"/>
          <p:cNvGrpSpPr/>
          <p:nvPr/>
        </p:nvGrpSpPr>
        <p:grpSpPr>
          <a:xfrm>
            <a:off x="10304796" y="2423822"/>
            <a:ext cx="1657769" cy="2720153"/>
            <a:chOff x="2104295" y="1260508"/>
            <a:chExt cx="1538625" cy="2047060"/>
          </a:xfrm>
        </p:grpSpPr>
        <p:sp>
          <p:nvSpPr>
            <p:cNvPr id="37" name="矩形 36"/>
            <p:cNvSpPr/>
            <p:nvPr/>
          </p:nvSpPr>
          <p:spPr>
            <a:xfrm>
              <a:off x="2104295" y="1551902"/>
              <a:ext cx="1538625" cy="1755666"/>
            </a:xfrm>
            <a:prstGeom prst="rect">
              <a:avLst/>
            </a:prstGeom>
          </p:spPr>
          <p:txBody>
            <a:bodyPr wrap="square">
              <a:spAutoFit/>
            </a:bodyPr>
            <a:lstStyle/>
            <a:p>
              <a:pPr lvl="0">
                <a:lnSpc>
                  <a:spcPct val="130000"/>
                </a:lnSpc>
                <a:defRPr/>
              </a:pPr>
              <a:r>
                <a:rPr lang="zh-CN" altLang="en-US" sz="1400" dirty="0">
                  <a:solidFill>
                    <a:prstClr val="black">
                      <a:lumMod val="75000"/>
                      <a:lumOff val="25000"/>
                    </a:prstClr>
                  </a:solidFill>
                  <a:latin typeface="Arial" panose="020B0604020202020204" pitchFamily="34" charset="0"/>
                </a:rPr>
                <a:t>炉温曲线上的所有数据已经存储到列表中，所以可直接使用</a:t>
              </a:r>
              <a:r>
                <a:rPr lang="en-US" altLang="zh-CN" sz="1400" dirty="0">
                  <a:solidFill>
                    <a:prstClr val="black">
                      <a:lumMod val="75000"/>
                      <a:lumOff val="25000"/>
                    </a:prstClr>
                  </a:solidFill>
                  <a:latin typeface="Arial" panose="020B0604020202020204" pitchFamily="34" charset="0"/>
                </a:rPr>
                <a:t>max()</a:t>
              </a:r>
              <a:r>
                <a:rPr lang="zh-CN" altLang="en-US" sz="1400" dirty="0">
                  <a:solidFill>
                    <a:prstClr val="black">
                      <a:lumMod val="75000"/>
                      <a:lumOff val="25000"/>
                    </a:prstClr>
                  </a:solidFill>
                  <a:latin typeface="Arial" panose="020B0604020202020204" pitchFamily="34" charset="0"/>
                </a:rPr>
                <a:t>方法求出温度的最大值，即峰值温度。</a:t>
              </a:r>
              <a:endParaRPr lang="zh-CN" altLang="en-US" sz="1600" dirty="0">
                <a:solidFill>
                  <a:srgbClr val="0070C0">
                    <a:lumMod val="50000"/>
                  </a:srgbClr>
                </a:solidFill>
                <a:ea typeface="黑体" panose="02010609060101010101" pitchFamily="49" charset="-122"/>
              </a:endParaRPr>
            </a:p>
          </p:txBody>
        </p:sp>
        <p:sp>
          <p:nvSpPr>
            <p:cNvPr id="38" name="矩形 37"/>
            <p:cNvSpPr/>
            <p:nvPr/>
          </p:nvSpPr>
          <p:spPr>
            <a:xfrm>
              <a:off x="2250460" y="1260508"/>
              <a:ext cx="1159292" cy="338554"/>
            </a:xfrm>
            <a:prstGeom prst="rect">
              <a:avLst/>
            </a:prstGeom>
          </p:spPr>
          <p:txBody>
            <a:bodyPr wrap="none">
              <a:spAutoFit/>
            </a:bodyPr>
            <a:lstStyle/>
            <a:p>
              <a:pPr>
                <a:defRPr/>
              </a:pPr>
              <a:r>
                <a:rPr lang="zh-CN" altLang="en-US" sz="1600" b="1" spc="300" dirty="0">
                  <a:solidFill>
                    <a:schemeClr val="tx1">
                      <a:lumMod val="75000"/>
                      <a:lumOff val="25000"/>
                    </a:schemeClr>
                  </a:solidFill>
                </a:rPr>
                <a:t>峰值温度</a:t>
              </a:r>
            </a:p>
          </p:txBody>
        </p:sp>
      </p:grpSp>
      <p:cxnSp>
        <p:nvCxnSpPr>
          <p:cNvPr id="43" name="MH_Other_3"/>
          <p:cNvCxnSpPr/>
          <p:nvPr>
            <p:custDataLst>
              <p:tags r:id="rId5"/>
            </p:custDataLst>
          </p:nvPr>
        </p:nvCxnSpPr>
        <p:spPr>
          <a:xfrm flipV="1">
            <a:off x="11978670" y="2498854"/>
            <a:ext cx="0" cy="3220882"/>
          </a:xfrm>
          <a:prstGeom prst="line">
            <a:avLst/>
          </a:prstGeom>
          <a:ln>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586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2" presetClass="entr" presetSubtype="4" fill="hold" nodeType="withEffect">
                                  <p:stCondLst>
                                    <p:cond delay="23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1" fill="hold" nodeType="withEffect">
                                  <p:stCondLst>
                                    <p:cond delay="240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par>
                                <p:cTn id="18" presetID="22" presetClass="entr" presetSubtype="4" fill="hold" nodeType="withEffect">
                                  <p:stCondLst>
                                    <p:cond delay="280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par>
                                <p:cTn id="21" presetID="22" presetClass="entr" presetSubtype="1" fill="hold" nodeType="withEffect">
                                  <p:stCondLst>
                                    <p:cond delay="2900"/>
                                  </p:stCondLst>
                                  <p:childTnLst>
                                    <p:set>
                                      <p:cBhvr>
                                        <p:cTn id="22" dur="1" fill="hold">
                                          <p:stCondLst>
                                            <p:cond delay="0"/>
                                          </p:stCondLst>
                                        </p:cTn>
                                        <p:tgtEl>
                                          <p:spTgt spid="30"/>
                                        </p:tgtEl>
                                        <p:attrNameLst>
                                          <p:attrName>style.visibility</p:attrName>
                                        </p:attrNameLst>
                                      </p:cBhvr>
                                      <p:to>
                                        <p:strVal val="visible"/>
                                      </p:to>
                                    </p:set>
                                    <p:animEffect transition="in" filter="wipe(up)">
                                      <p:cBhvr>
                                        <p:cTn id="23" dur="500"/>
                                        <p:tgtEl>
                                          <p:spTgt spid="30"/>
                                        </p:tgtEl>
                                      </p:cBhvr>
                                    </p:animEffect>
                                  </p:childTnLst>
                                </p:cTn>
                              </p:par>
                              <p:par>
                                <p:cTn id="24" presetID="22" presetClass="entr" presetSubtype="4" fill="hold" nodeType="withEffect">
                                  <p:stCondLst>
                                    <p:cond delay="330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par>
                                <p:cTn id="27" presetID="22" presetClass="entr" presetSubtype="1" fill="hold" nodeType="withEffect">
                                  <p:stCondLst>
                                    <p:cond delay="340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22" presetClass="entr" presetSubtype="4" fill="hold" nodeType="withEffect">
                                  <p:stCondLst>
                                    <p:cond delay="380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1" fill="hold" nodeType="withEffect">
                                  <p:stCondLst>
                                    <p:cond delay="390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par>
                                <p:cTn id="36" presetID="22" presetClass="entr" presetSubtype="4" fill="hold" nodeType="withEffect">
                                  <p:stCondLst>
                                    <p:cond delay="2300"/>
                                  </p:stCondLst>
                                  <p:childTnLst>
                                    <p:set>
                                      <p:cBhvr>
                                        <p:cTn id="37" dur="1" fill="hold">
                                          <p:stCondLst>
                                            <p:cond delay="0"/>
                                          </p:stCondLst>
                                        </p:cTn>
                                        <p:tgtEl>
                                          <p:spTgt spid="43"/>
                                        </p:tgtEl>
                                        <p:attrNameLst>
                                          <p:attrName>style.visibility</p:attrName>
                                        </p:attrNameLst>
                                      </p:cBhvr>
                                      <p:to>
                                        <p:strVal val="visible"/>
                                      </p:to>
                                    </p:set>
                                    <p:animEffect transition="in" filter="wipe(down)">
                                      <p:cBhvr>
                                        <p:cTn id="3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2347973" cy="523220"/>
          </a:xfrm>
          <a:prstGeom prst="rect">
            <a:avLst/>
          </a:prstGeom>
          <a:noFill/>
        </p:spPr>
        <p:txBody>
          <a:bodyPr wrap="square" rtlCol="0">
            <a:spAutoFit/>
          </a:bodyPr>
          <a:lstStyle/>
          <a:p>
            <a:r>
              <a:rPr lang="zh-CN" altLang="en-US" sz="2800" b="1" spc="300" dirty="0">
                <a:solidFill>
                  <a:schemeClr val="tx1">
                    <a:lumMod val="75000"/>
                    <a:lumOff val="25000"/>
                  </a:schemeClr>
                </a:solidFill>
              </a:rPr>
              <a:t>第二问求解</a:t>
            </a: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smtClean="0">
                  <a:solidFill>
                    <a:schemeClr val="bg1"/>
                  </a:solidFill>
                </a:rPr>
                <a:t>04</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976" y="4516120"/>
            <a:ext cx="2647180" cy="1987035"/>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976" y="1680563"/>
            <a:ext cx="4571499" cy="2601291"/>
          </a:xfrm>
          <a:prstGeom prst="rect">
            <a:avLst/>
          </a:prstGeom>
        </p:spPr>
      </p:pic>
      <p:sp>
        <p:nvSpPr>
          <p:cNvPr id="24" name="MH_SubTitle_1"/>
          <p:cNvSpPr/>
          <p:nvPr>
            <p:custDataLst>
              <p:tags r:id="rId1"/>
            </p:custDataLst>
          </p:nvPr>
        </p:nvSpPr>
        <p:spPr>
          <a:xfrm>
            <a:off x="1775361" y="884643"/>
            <a:ext cx="2454728" cy="654189"/>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1"/>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dirty="0">
                <a:solidFill>
                  <a:schemeClr val="bg1"/>
                </a:solidFill>
              </a:rPr>
              <a:t>部分关键代码</a:t>
            </a:r>
          </a:p>
        </p:txBody>
      </p:sp>
      <p:sp>
        <p:nvSpPr>
          <p:cNvPr id="25" name="MH_SubTitle_1"/>
          <p:cNvSpPr/>
          <p:nvPr>
            <p:custDataLst>
              <p:tags r:id="rId2"/>
            </p:custDataLst>
          </p:nvPr>
        </p:nvSpPr>
        <p:spPr>
          <a:xfrm>
            <a:off x="7880153" y="884643"/>
            <a:ext cx="2454728" cy="654189"/>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1"/>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dirty="0">
                <a:solidFill>
                  <a:schemeClr val="bg1"/>
                </a:solidFill>
              </a:rPr>
              <a:t>最终结果</a:t>
            </a:r>
          </a:p>
        </p:txBody>
      </p:sp>
      <p:sp>
        <p:nvSpPr>
          <p:cNvPr id="9" name="文本框 8"/>
          <p:cNvSpPr txBox="1"/>
          <p:nvPr/>
        </p:nvSpPr>
        <p:spPr>
          <a:xfrm>
            <a:off x="7350369" y="1988294"/>
            <a:ext cx="3754316" cy="1338828"/>
          </a:xfrm>
          <a:prstGeom prst="rect">
            <a:avLst/>
          </a:prstGeom>
          <a:noFill/>
        </p:spPr>
        <p:txBody>
          <a:bodyPr wrap="square" rtlCol="0">
            <a:spAutoFit/>
          </a:bodyPr>
          <a:lstStyle/>
          <a:p>
            <a:pPr>
              <a:lnSpc>
                <a:spcPct val="150000"/>
              </a:lnSpc>
            </a:pPr>
            <a:r>
              <a:rPr lang="zh-CN" altLang="en-US" dirty="0"/>
              <a:t>在精度为</a:t>
            </a:r>
            <a:r>
              <a:rPr lang="en-US" altLang="zh-CN" dirty="0"/>
              <a:t>0.01cm/min</a:t>
            </a:r>
            <a:r>
              <a:rPr lang="zh-CN" altLang="en-US" dirty="0"/>
              <a:t>下对速度取值区间进行遍历，最终求出最大过炉速度为</a:t>
            </a:r>
            <a:r>
              <a:rPr lang="en-US" altLang="zh-CN" dirty="0"/>
              <a:t>79.16cm/min</a:t>
            </a:r>
            <a:r>
              <a:rPr lang="zh-CN" altLang="en-US" dirty="0"/>
              <a:t>。</a:t>
            </a:r>
          </a:p>
        </p:txBody>
      </p:sp>
    </p:spTree>
    <p:extLst>
      <p:ext uri="{BB962C8B-B14F-4D97-AF65-F5344CB8AC3E}">
        <p14:creationId xmlns:p14="http://schemas.microsoft.com/office/powerpoint/2010/main" val="997156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3" presetClass="entr" presetSubtype="288" fill="hold" grpId="0" nodeType="withEffect">
                                  <p:stCondLst>
                                    <p:cond delay="110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strVal val="4/3*#ppt_w"/>
                                          </p:val>
                                        </p:tav>
                                        <p:tav tm="100000">
                                          <p:val>
                                            <p:strVal val="#ppt_w"/>
                                          </p:val>
                                        </p:tav>
                                      </p:tavLst>
                                    </p:anim>
                                    <p:anim calcmode="lin" valueType="num">
                                      <p:cBhvr>
                                        <p:cTn id="15" dur="500" fill="hold"/>
                                        <p:tgtEl>
                                          <p:spTgt spid="24"/>
                                        </p:tgtEl>
                                        <p:attrNameLst>
                                          <p:attrName>ppt_h</p:attrName>
                                        </p:attrNameLst>
                                      </p:cBhvr>
                                      <p:tavLst>
                                        <p:tav tm="0">
                                          <p:val>
                                            <p:strVal val="4/3*#ppt_h"/>
                                          </p:val>
                                        </p:tav>
                                        <p:tav tm="100000">
                                          <p:val>
                                            <p:strVal val="#ppt_h"/>
                                          </p:val>
                                        </p:tav>
                                      </p:tavLst>
                                    </p:anim>
                                  </p:childTnLst>
                                </p:cTn>
                              </p:par>
                              <p:par>
                                <p:cTn id="16" presetID="23" presetClass="entr" presetSubtype="288" fill="hold" grpId="0" nodeType="withEffect">
                                  <p:stCondLst>
                                    <p:cond delay="110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strVal val="4/3*#ppt_w"/>
                                          </p:val>
                                        </p:tav>
                                        <p:tav tm="100000">
                                          <p:val>
                                            <p:strVal val="#ppt_w"/>
                                          </p:val>
                                        </p:tav>
                                      </p:tavLst>
                                    </p:anim>
                                    <p:anim calcmode="lin" valueType="num">
                                      <p:cBhvr>
                                        <p:cTn id="19" dur="500" fill="hold"/>
                                        <p:tgtEl>
                                          <p:spTgt spid="2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340" y="-3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6"/>
              <a:ext cx="720670" cy="470507"/>
            </a:xfrm>
            <a:prstGeom prst="rect">
              <a:avLst/>
            </a:prstGeom>
            <a:noFill/>
          </p:spPr>
          <p:txBody>
            <a:bodyPr wrap="square" rtlCol="0">
              <a:spAutoFit/>
            </a:bodyPr>
            <a:lstStyle/>
            <a:p>
              <a:pPr algn="ctr"/>
              <a:r>
                <a:rPr lang="en-US" altLang="zh-CN" sz="6600" b="1" dirty="0">
                  <a:solidFill>
                    <a:schemeClr val="bg1"/>
                  </a:solidFill>
                </a:rPr>
                <a:t>05</a:t>
              </a:r>
              <a:endParaRPr lang="zh-CN" altLang="en-US" sz="6600" b="1" dirty="0">
                <a:solidFill>
                  <a:schemeClr val="bg1"/>
                </a:solidFill>
              </a:endParaRPr>
            </a:p>
          </p:txBody>
        </p:sp>
      </p:grpSp>
      <p:sp>
        <p:nvSpPr>
          <p:cNvPr id="6" name="文本框 5"/>
          <p:cNvSpPr txBox="1"/>
          <p:nvPr/>
        </p:nvSpPr>
        <p:spPr>
          <a:xfrm>
            <a:off x="5737334" y="2401763"/>
            <a:ext cx="3468150" cy="583565"/>
          </a:xfrm>
          <a:prstGeom prst="rect">
            <a:avLst/>
          </a:prstGeom>
          <a:noFill/>
        </p:spPr>
        <p:txBody>
          <a:bodyPr wrap="square" rtlCol="0">
            <a:spAutoFit/>
          </a:bodyPr>
          <a:lstStyle/>
          <a:p>
            <a:r>
              <a:rPr lang="zh-CN" altLang="en-US" sz="3200" b="1" spc="300" dirty="0">
                <a:solidFill>
                  <a:schemeClr val="tx1">
                    <a:lumMod val="75000"/>
                    <a:lumOff val="25000"/>
                  </a:schemeClr>
                </a:solidFill>
              </a:rPr>
              <a:t>求最优炉温曲线</a:t>
            </a:r>
          </a:p>
        </p:txBody>
      </p:sp>
      <p:sp>
        <p:nvSpPr>
          <p:cNvPr id="7" name="矩形 6"/>
          <p:cNvSpPr/>
          <p:nvPr/>
        </p:nvSpPr>
        <p:spPr>
          <a:xfrm>
            <a:off x="5749826" y="2963169"/>
            <a:ext cx="4184587" cy="337185"/>
          </a:xfrm>
          <a:prstGeom prst="rect">
            <a:avLst/>
          </a:prstGeom>
        </p:spPr>
        <p:txBody>
          <a:bodyPr wrap="square">
            <a:spAutoFit/>
          </a:bodyPr>
          <a:lstStyle/>
          <a:p>
            <a:r>
              <a:rPr lang="en-US" altLang="zh-CN" sz="1600" dirty="0">
                <a:solidFill>
                  <a:schemeClr val="tx1">
                    <a:lumMod val="65000"/>
                    <a:lumOff val="35000"/>
                  </a:schemeClr>
                </a:solidFill>
              </a:rPr>
              <a:t>Optimal Furnace Temperature Curve</a:t>
            </a:r>
          </a:p>
        </p:txBody>
      </p:sp>
      <p:sp>
        <p:nvSpPr>
          <p:cNvPr id="10" name="文本框 9"/>
          <p:cNvSpPr txBox="1"/>
          <p:nvPr/>
        </p:nvSpPr>
        <p:spPr>
          <a:xfrm>
            <a:off x="6266949" y="3574930"/>
            <a:ext cx="1639859" cy="337185"/>
          </a:xfrm>
          <a:prstGeom prst="rect">
            <a:avLst/>
          </a:prstGeom>
          <a:noFill/>
        </p:spPr>
        <p:txBody>
          <a:bodyPr wrap="square" rtlCol="0">
            <a:spAutoFit/>
          </a:bodyPr>
          <a:lstStyle/>
          <a:p>
            <a:r>
              <a:rPr lang="zh-CN" altLang="en-US" sz="1600" spc="300" dirty="0">
                <a:solidFill>
                  <a:schemeClr val="tx1">
                    <a:lumMod val="75000"/>
                    <a:lumOff val="25000"/>
                  </a:schemeClr>
                </a:solidFill>
              </a:rPr>
              <a:t>遗传算法</a:t>
            </a:r>
          </a:p>
        </p:txBody>
      </p:sp>
      <p:sp>
        <p:nvSpPr>
          <p:cNvPr id="11" name="椭圆 10"/>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5858359" y="4084923"/>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6266949" y="4058133"/>
            <a:ext cx="1639859" cy="337185"/>
          </a:xfrm>
          <a:prstGeom prst="rect">
            <a:avLst/>
          </a:prstGeom>
          <a:noFill/>
        </p:spPr>
        <p:txBody>
          <a:bodyPr wrap="square" rtlCol="0">
            <a:spAutoFit/>
          </a:bodyPr>
          <a:lstStyle/>
          <a:p>
            <a:r>
              <a:rPr lang="zh-CN" altLang="en-US" sz="1600" spc="300" dirty="0">
                <a:solidFill>
                  <a:schemeClr val="tx1">
                    <a:lumMod val="75000"/>
                    <a:lumOff val="25000"/>
                  </a:schemeClr>
                </a:solidFill>
              </a:rPr>
              <a:t>衡量指标</a:t>
            </a:r>
          </a:p>
        </p:txBody>
      </p:sp>
      <p:sp>
        <p:nvSpPr>
          <p:cNvPr id="13" name="椭圆 12"/>
          <p:cNvSpPr/>
          <p:nvPr/>
        </p:nvSpPr>
        <p:spPr>
          <a:xfrm>
            <a:off x="5858359" y="4568126"/>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6266949" y="4541971"/>
            <a:ext cx="1639859" cy="337185"/>
          </a:xfrm>
          <a:prstGeom prst="rect">
            <a:avLst/>
          </a:prstGeom>
          <a:noFill/>
        </p:spPr>
        <p:txBody>
          <a:bodyPr wrap="square" rtlCol="0">
            <a:spAutoFit/>
          </a:bodyPr>
          <a:lstStyle/>
          <a:p>
            <a:r>
              <a:rPr lang="zh-CN" altLang="en-US" sz="1600" spc="300" dirty="0">
                <a:solidFill>
                  <a:schemeClr val="tx1">
                    <a:lumMod val="75000"/>
                    <a:lumOff val="25000"/>
                  </a:schemeClr>
                </a:solidFill>
              </a:rPr>
              <a:t>求解过程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41" presetClass="entr" presetSubtype="0" fill="hold" grpId="0" nodeType="withEffect">
                                  <p:stCondLst>
                                    <p:cond delay="40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400" fill="hold"/>
                                        <p:tgtEl>
                                          <p:spTgt spid="3"/>
                                        </p:tgtEl>
                                        <p:attrNameLst>
                                          <p:attrName>ppt_y</p:attrName>
                                        </p:attrNameLst>
                                      </p:cBhvr>
                                      <p:tavLst>
                                        <p:tav tm="0">
                                          <p:val>
                                            <p:strVal val="#ppt_y"/>
                                          </p:val>
                                        </p:tav>
                                        <p:tav tm="100000">
                                          <p:val>
                                            <p:strVal val="#ppt_y"/>
                                          </p:val>
                                        </p:tav>
                                      </p:tavLst>
                                    </p:anim>
                                    <p:anim calcmode="lin" valueType="num">
                                      <p:cBhvr>
                                        <p:cTn id="12"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400" tmFilter="0,0; .5, 1; 1, 1"/>
                                        <p:tgtEl>
                                          <p:spTgt spid="3"/>
                                        </p:tgtEl>
                                      </p:cBhvr>
                                    </p:animEffect>
                                  </p:childTnLst>
                                </p:cTn>
                              </p:par>
                              <p:par>
                                <p:cTn id="15" presetID="23" presetClass="entr" presetSubtype="288" fill="hold" nodeType="withEffect">
                                  <p:stCondLst>
                                    <p:cond delay="7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3*#ppt_w"/>
                                          </p:val>
                                        </p:tav>
                                        <p:tav tm="100000">
                                          <p:val>
                                            <p:strVal val="#ppt_w"/>
                                          </p:val>
                                        </p:tav>
                                      </p:tavLst>
                                    </p:anim>
                                    <p:anim calcmode="lin" valueType="num">
                                      <p:cBhvr>
                                        <p:cTn id="18" dur="500" fill="hold"/>
                                        <p:tgtEl>
                                          <p:spTgt spid="8"/>
                                        </p:tgtEl>
                                        <p:attrNameLst>
                                          <p:attrName>ppt_h</p:attrName>
                                        </p:attrNameLst>
                                      </p:cBhvr>
                                      <p:tavLst>
                                        <p:tav tm="0">
                                          <p:val>
                                            <p:strVal val="4/3*#ppt_h"/>
                                          </p:val>
                                        </p:tav>
                                        <p:tav tm="100000">
                                          <p:val>
                                            <p:strVal val="#ppt_h"/>
                                          </p:val>
                                        </p:tav>
                                      </p:tavLst>
                                    </p:anim>
                                  </p:childTnLst>
                                </p:cTn>
                              </p:par>
                              <p:par>
                                <p:cTn id="19" presetID="17" presetClass="entr" presetSubtype="8" fill="hold" grpId="0" nodeType="withEffect">
                                  <p:stCondLst>
                                    <p:cond delay="100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ppt_w/2"/>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par>
                                <p:cTn id="25" presetID="10" presetClass="entr" presetSubtype="0" fill="hold" grpId="0"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2" presetClass="entr" presetSubtype="2" fill="hold" grpId="0" nodeType="withEffect">
                                  <p:stCondLst>
                                    <p:cond delay="14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ppt_x</p:attrName>
                                        </p:attrNameLst>
                                      </p:cBhvr>
                                      <p:tavLst>
                                        <p:tav tm="0">
                                          <p:val>
                                            <p:strVal val="#ppt_x+#ppt_w*1.125000"/>
                                          </p:val>
                                        </p:tav>
                                        <p:tav tm="100000">
                                          <p:val>
                                            <p:strVal val="#ppt_x"/>
                                          </p:val>
                                        </p:tav>
                                      </p:tavLst>
                                    </p:anim>
                                    <p:animEffect transition="in" filter="wipe(left)">
                                      <p:cBhvr>
                                        <p:cTn id="31" dur="500"/>
                                        <p:tgtEl>
                                          <p:spTgt spid="11"/>
                                        </p:tgtEl>
                                      </p:cBhvr>
                                    </p:animEffect>
                                  </p:childTnLst>
                                </p:cTn>
                              </p:par>
                              <p:par>
                                <p:cTn id="32" presetID="22" presetClass="entr" presetSubtype="8" fill="hold" grpId="0" nodeType="withEffect">
                                  <p:stCondLst>
                                    <p:cond delay="160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12" presetClass="entr" presetSubtype="2" fill="hold" grpId="0" nodeType="withEffect">
                                  <p:stCondLst>
                                    <p:cond delay="19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ppt_x</p:attrName>
                                        </p:attrNameLst>
                                      </p:cBhvr>
                                      <p:tavLst>
                                        <p:tav tm="0">
                                          <p:val>
                                            <p:strVal val="#ppt_x+#ppt_w*1.125000"/>
                                          </p:val>
                                        </p:tav>
                                        <p:tav tm="100000">
                                          <p:val>
                                            <p:strVal val="#ppt_x"/>
                                          </p:val>
                                        </p:tav>
                                      </p:tavLst>
                                    </p:anim>
                                    <p:animEffect transition="in" filter="wipe(left)">
                                      <p:cBhvr>
                                        <p:cTn id="38" dur="500"/>
                                        <p:tgtEl>
                                          <p:spTgt spid="12"/>
                                        </p:tgtEl>
                                      </p:cBhvr>
                                    </p:animEffect>
                                  </p:childTnLst>
                                </p:cTn>
                              </p:par>
                              <p:par>
                                <p:cTn id="39" presetID="22" presetClass="entr" presetSubtype="8" fill="hold" grpId="0" nodeType="withEffect">
                                  <p:stCondLst>
                                    <p:cond delay="210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12" presetClass="entr" presetSubtype="2" fill="hold" grpId="0" nodeType="withEffect">
                                  <p:stCondLst>
                                    <p:cond delay="240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p:tgtEl>
                                          <p:spTgt spid="13"/>
                                        </p:tgtEl>
                                        <p:attrNameLst>
                                          <p:attrName>ppt_x</p:attrName>
                                        </p:attrNameLst>
                                      </p:cBhvr>
                                      <p:tavLst>
                                        <p:tav tm="0">
                                          <p:val>
                                            <p:strVal val="#ppt_x+#ppt_w*1.125000"/>
                                          </p:val>
                                        </p:tav>
                                        <p:tav tm="100000">
                                          <p:val>
                                            <p:strVal val="#ppt_x"/>
                                          </p:val>
                                        </p:tav>
                                      </p:tavLst>
                                    </p:anim>
                                    <p:animEffect transition="in" filter="wipe(left)">
                                      <p:cBhvr>
                                        <p:cTn id="45" dur="500"/>
                                        <p:tgtEl>
                                          <p:spTgt spid="13"/>
                                        </p:tgtEl>
                                      </p:cBhvr>
                                    </p:animEffect>
                                  </p:childTnLst>
                                </p:cTn>
                              </p:par>
                              <p:par>
                                <p:cTn id="46" presetID="22" presetClass="entr" presetSubtype="8" fill="hold" grpId="0" nodeType="withEffect">
                                  <p:stCondLst>
                                    <p:cond delay="260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6" grpId="0"/>
      <p:bldP spid="7" grpId="0"/>
      <p:bldP spid="10" grpId="0"/>
      <p:bldP spid="11" grpId="0" animBg="1"/>
      <p:bldP spid="12" grpId="0" animBg="1"/>
      <p:bldP spid="16" grpId="0"/>
      <p:bldP spid="13"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1970"/>
          </a:xfrm>
          <a:prstGeom prst="rect">
            <a:avLst/>
          </a:prstGeom>
          <a:noFill/>
        </p:spPr>
        <p:txBody>
          <a:bodyPr wrap="square" rtlCol="0">
            <a:spAutoFit/>
          </a:bodyPr>
          <a:lstStyle/>
          <a:p>
            <a:r>
              <a:rPr lang="zh-CN" altLang="en-US" sz="2800" b="1" spc="300" dirty="0">
                <a:solidFill>
                  <a:schemeClr val="tx1">
                    <a:lumMod val="75000"/>
                    <a:lumOff val="25000"/>
                  </a:schemeClr>
                </a:solidFill>
              </a:rPr>
              <a:t>遗传算法</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3916680" cy="521970"/>
          </a:xfrm>
          <a:prstGeom prst="rect">
            <a:avLst/>
          </a:prstGeom>
        </p:spPr>
        <p:txBody>
          <a:bodyPr wrap="none">
            <a:spAutoFit/>
          </a:bodyPr>
          <a:lstStyle/>
          <a:p>
            <a:pPr algn="l"/>
            <a:r>
              <a:rPr lang="en-US" altLang="zh-CN" sz="2800" dirty="0">
                <a:solidFill>
                  <a:schemeClr val="tx1">
                    <a:lumMod val="75000"/>
                    <a:lumOff val="25000"/>
                  </a:schemeClr>
                </a:solidFill>
              </a:rPr>
              <a:t>GENETIC ALGORITHM</a:t>
            </a: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smtClean="0">
                  <a:solidFill>
                    <a:schemeClr val="bg1"/>
                  </a:solidFill>
                </a:rPr>
                <a:t>05</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1" name="MH_SubTitle_1"/>
          <p:cNvSpPr/>
          <p:nvPr>
            <p:custDataLst>
              <p:tags r:id="rId1"/>
            </p:custDataLst>
          </p:nvPr>
        </p:nvSpPr>
        <p:spPr>
          <a:xfrm>
            <a:off x="2412840" y="2758763"/>
            <a:ext cx="2528514" cy="1518649"/>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1"/>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dirty="0">
                <a:solidFill>
                  <a:schemeClr val="bg1"/>
                </a:solidFill>
              </a:rPr>
              <a:t>设置优化目标</a:t>
            </a:r>
          </a:p>
        </p:txBody>
      </p:sp>
      <p:sp>
        <p:nvSpPr>
          <p:cNvPr id="22" name="MH_Other_2"/>
          <p:cNvSpPr/>
          <p:nvPr>
            <p:custDataLst>
              <p:tags r:id="rId2"/>
            </p:custDataLst>
          </p:nvPr>
        </p:nvSpPr>
        <p:spPr>
          <a:xfrm>
            <a:off x="5772785" y="3360420"/>
            <a:ext cx="985520" cy="479425"/>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rgbClr val="DDDDDD"/>
          </a:solidFill>
          <a:ln w="9525">
            <a:noFill/>
            <a:round/>
          </a:ln>
          <a:effectLst>
            <a:outerShdw blurRad="63500" sx="101000" sy="101000" algn="ctr" rotWithShape="0">
              <a:prstClr val="black">
                <a:alpha val="18000"/>
              </a:prstClr>
            </a:outerShdw>
          </a:effectLst>
        </p:spPr>
        <p:txBody>
          <a:bodyPr lIns="0" tIns="79429" rIns="101848" bIns="79429" spcCol="1270" anchor="ctr">
            <a:normAutofit fontScale="95000"/>
          </a:bodyPr>
          <a:lstStyle/>
          <a:p>
            <a:pPr algn="ctr" defTabSz="755650">
              <a:lnSpc>
                <a:spcPct val="90000"/>
              </a:lnSpc>
              <a:spcAft>
                <a:spcPct val="35000"/>
              </a:spcAft>
              <a:defRPr/>
            </a:pPr>
            <a:endParaRPr lang="zh-CN" altLang="en-US" sz="2400" dirty="0">
              <a:solidFill>
                <a:srgbClr val="FFFFFF"/>
              </a:solidFill>
            </a:endParaRPr>
          </a:p>
        </p:txBody>
      </p:sp>
      <p:sp>
        <p:nvSpPr>
          <p:cNvPr id="23" name="MH_SubTitle_2"/>
          <p:cNvSpPr/>
          <p:nvPr>
            <p:custDataLst>
              <p:tags r:id="rId3"/>
            </p:custDataLst>
          </p:nvPr>
        </p:nvSpPr>
        <p:spPr>
          <a:xfrm>
            <a:off x="7437783" y="2758763"/>
            <a:ext cx="2528514" cy="1518649"/>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2"/>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dirty="0">
                <a:solidFill>
                  <a:schemeClr val="bg1"/>
                </a:solidFill>
              </a:rPr>
              <a:t>优化结构对象</a:t>
            </a:r>
          </a:p>
        </p:txBody>
      </p:sp>
      <p:sp>
        <p:nvSpPr>
          <p:cNvPr id="25" name="MH_SubTitle_3"/>
          <p:cNvSpPr/>
          <p:nvPr>
            <p:custDataLst>
              <p:tags r:id="rId4"/>
            </p:custDataLst>
          </p:nvPr>
        </p:nvSpPr>
        <p:spPr>
          <a:xfrm>
            <a:off x="7514806" y="4979358"/>
            <a:ext cx="2528514" cy="1518649"/>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1"/>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dirty="0">
                <a:solidFill>
                  <a:schemeClr val="bg1"/>
                </a:solidFill>
              </a:rPr>
              <a:t>遗传算法种群自适应迭代</a:t>
            </a:r>
          </a:p>
        </p:txBody>
      </p:sp>
      <p:sp>
        <p:nvSpPr>
          <p:cNvPr id="4" name="文本框 3"/>
          <p:cNvSpPr txBox="1"/>
          <p:nvPr/>
        </p:nvSpPr>
        <p:spPr>
          <a:xfrm>
            <a:off x="915035" y="1074420"/>
            <a:ext cx="10490200" cy="1568450"/>
          </a:xfrm>
          <a:prstGeom prst="rect">
            <a:avLst/>
          </a:prstGeom>
          <a:noFill/>
        </p:spPr>
        <p:txBody>
          <a:bodyPr wrap="square" rtlCol="0">
            <a:spAutoFit/>
          </a:bodyPr>
          <a:lstStyle/>
          <a:p>
            <a:pPr marL="285750" indent="-285750">
              <a:buFont typeface="Arial" charset="0"/>
              <a:buChar char="•"/>
            </a:pPr>
            <a:r>
              <a:rPr lang="zh-CN" altLang="en-US" sz="2400"/>
              <a:t>题目中的三四问都是关于优化炉温曲线的问题，为了避免</a:t>
            </a:r>
            <a:r>
              <a:rPr lang="zh-CN" altLang="en-US" sz="2400" b="1"/>
              <a:t>求导以及连续性</a:t>
            </a:r>
            <a:r>
              <a:rPr lang="zh-CN" altLang="en-US" sz="2400"/>
              <a:t>的限定，我们运用了</a:t>
            </a:r>
            <a:r>
              <a:rPr lang="zh-CN" altLang="en-US" sz="2400" b="1"/>
              <a:t>遗传算法模型</a:t>
            </a:r>
            <a:r>
              <a:rPr lang="zh-CN" altLang="en-US" sz="2400"/>
              <a:t>寻找最优解。遗传算法是模拟自然选择和进化过程寻找最优解的的方法，在设定了初始种群以及优化目标之后，能够</a:t>
            </a:r>
            <a:r>
              <a:rPr lang="zh-CN" altLang="en-US" sz="2400" b="1"/>
              <a:t>自适应的调整搜索</a:t>
            </a:r>
            <a:r>
              <a:rPr lang="zh-CN" altLang="en-US" sz="2400"/>
              <a:t>方向，并最终得到</a:t>
            </a:r>
            <a:r>
              <a:rPr lang="zh-CN" altLang="en-US" sz="2400" b="1"/>
              <a:t>最优解</a:t>
            </a:r>
            <a:r>
              <a:rPr lang="zh-CN" altLang="en-US" sz="2400"/>
              <a:t>。</a:t>
            </a:r>
            <a:endParaRPr lang="zh-CN" altLang="en-US"/>
          </a:p>
        </p:txBody>
      </p:sp>
      <p:sp>
        <p:nvSpPr>
          <p:cNvPr id="26" name="MH_SubTitle_4"/>
          <p:cNvSpPr/>
          <p:nvPr>
            <p:custDataLst>
              <p:tags r:id="rId5"/>
            </p:custDataLst>
          </p:nvPr>
        </p:nvSpPr>
        <p:spPr>
          <a:xfrm>
            <a:off x="2413216" y="4844077"/>
            <a:ext cx="2528514" cy="1516080"/>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2"/>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dirty="0">
                <a:solidFill>
                  <a:schemeClr val="bg1"/>
                </a:solidFill>
              </a:rPr>
              <a:t>最优值组合</a:t>
            </a:r>
          </a:p>
        </p:txBody>
      </p:sp>
      <p:sp>
        <p:nvSpPr>
          <p:cNvPr id="27" name="MH_Other_4"/>
          <p:cNvSpPr/>
          <p:nvPr>
            <p:custDataLst>
              <p:tags r:id="rId6"/>
            </p:custDataLst>
          </p:nvPr>
        </p:nvSpPr>
        <p:spPr>
          <a:xfrm>
            <a:off x="5772785" y="5502275"/>
            <a:ext cx="1081405" cy="474345"/>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339494" y="317715"/>
                </a:moveTo>
                <a:lnTo>
                  <a:pt x="169747" y="317715"/>
                </a:lnTo>
                <a:lnTo>
                  <a:pt x="169747" y="397144"/>
                </a:lnTo>
                <a:lnTo>
                  <a:pt x="0" y="198572"/>
                </a:lnTo>
                <a:lnTo>
                  <a:pt x="169747" y="0"/>
                </a:lnTo>
                <a:lnTo>
                  <a:pt x="169747" y="79429"/>
                </a:lnTo>
                <a:lnTo>
                  <a:pt x="339494" y="79429"/>
                </a:lnTo>
                <a:lnTo>
                  <a:pt x="339494" y="317715"/>
                </a:lnTo>
                <a:close/>
              </a:path>
            </a:pathLst>
          </a:custGeom>
          <a:solidFill>
            <a:srgbClr val="DDDDDD"/>
          </a:solidFill>
          <a:ln w="9525">
            <a:noFill/>
            <a:round/>
          </a:ln>
          <a:effectLst>
            <a:outerShdw blurRad="63500" sx="101000" sy="101000" algn="ctr" rotWithShape="0">
              <a:prstClr val="black">
                <a:alpha val="18000"/>
              </a:prstClr>
            </a:outerShdw>
          </a:effectLst>
        </p:spPr>
        <p:txBody>
          <a:bodyPr lIns="101847" tIns="79430" rIns="0" bIns="79429" spcCol="1270" anchor="ctr">
            <a:normAutofit fontScale="95000"/>
          </a:bodyPr>
          <a:lstStyle/>
          <a:p>
            <a:pPr algn="ctr" defTabSz="755650">
              <a:lnSpc>
                <a:spcPct val="90000"/>
              </a:lnSpc>
              <a:spcAft>
                <a:spcPct val="35000"/>
              </a:spcAft>
              <a:defRPr/>
            </a:pPr>
            <a:endParaRPr lang="zh-CN" altLang="en-US" sz="2400" dirty="0">
              <a:solidFill>
                <a:srgbClr val="FFFFFF"/>
              </a:solidFill>
            </a:endParaRPr>
          </a:p>
        </p:txBody>
      </p:sp>
      <p:sp>
        <p:nvSpPr>
          <p:cNvPr id="20" name="MH_Other_1"/>
          <p:cNvSpPr/>
          <p:nvPr>
            <p:custDataLst>
              <p:tags r:id="rId7"/>
            </p:custDataLst>
          </p:nvPr>
        </p:nvSpPr>
        <p:spPr>
          <a:xfrm>
            <a:off x="8477885" y="4442460"/>
            <a:ext cx="448945" cy="537210"/>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271595" y="0"/>
                </a:moveTo>
                <a:lnTo>
                  <a:pt x="271595" y="198572"/>
                </a:lnTo>
                <a:lnTo>
                  <a:pt x="339494" y="198572"/>
                </a:lnTo>
                <a:lnTo>
                  <a:pt x="169747" y="397144"/>
                </a:lnTo>
                <a:lnTo>
                  <a:pt x="0" y="198572"/>
                </a:lnTo>
                <a:lnTo>
                  <a:pt x="67899" y="198572"/>
                </a:lnTo>
                <a:lnTo>
                  <a:pt x="67899" y="0"/>
                </a:lnTo>
                <a:lnTo>
                  <a:pt x="271595" y="0"/>
                </a:lnTo>
                <a:close/>
              </a:path>
            </a:pathLst>
          </a:custGeom>
          <a:solidFill>
            <a:srgbClr val="DDDDDD"/>
          </a:solidFill>
          <a:ln w="9525">
            <a:noFill/>
            <a:round/>
          </a:ln>
          <a:effectLst>
            <a:outerShdw blurRad="63500" sx="101000" sy="101000" algn="ctr" rotWithShape="0">
              <a:prstClr val="black">
                <a:alpha val="18000"/>
              </a:prstClr>
            </a:outerShdw>
          </a:effectLst>
        </p:spPr>
        <p:txBody>
          <a:bodyPr lIns="79429" tIns="0" rIns="79429" bIns="101848" spcCol="1270" anchor="ctr">
            <a:normAutofit/>
          </a:bodyPr>
          <a:lstStyle/>
          <a:p>
            <a:pPr algn="ctr" defTabSz="755650">
              <a:lnSpc>
                <a:spcPct val="90000"/>
              </a:lnSpc>
              <a:spcAft>
                <a:spcPct val="35000"/>
              </a:spcAft>
              <a:defRPr/>
            </a:pPr>
            <a:endParaRPr lang="zh-CN" altLang="en-US" sz="2400" dirty="0">
              <a:solidFill>
                <a:srgbClr val="FFFFFF"/>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par>
                                <p:cTn id="21" presetID="23" presetClass="entr" presetSubtype="288" fill="hold" grpId="0" nodeType="withEffect">
                                  <p:stCondLst>
                                    <p:cond delay="11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par>
                                <p:cTn id="25" presetID="22" presetClass="entr" presetSubtype="8" fill="hold" grpId="0" nodeType="withEffect">
                                  <p:stCondLst>
                                    <p:cond delay="130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par>
                                <p:cTn id="28" presetID="23" presetClass="entr" presetSubtype="288" fill="hold" grpId="0" nodeType="withEffect">
                                  <p:stCondLst>
                                    <p:cond delay="150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strVal val="4/3*#ppt_w"/>
                                          </p:val>
                                        </p:tav>
                                        <p:tav tm="100000">
                                          <p:val>
                                            <p:strVal val="#ppt_w"/>
                                          </p:val>
                                        </p:tav>
                                      </p:tavLst>
                                    </p:anim>
                                    <p:anim calcmode="lin" valueType="num">
                                      <p:cBhvr>
                                        <p:cTn id="31" dur="500" fill="hold"/>
                                        <p:tgtEl>
                                          <p:spTgt spid="23"/>
                                        </p:tgtEl>
                                        <p:attrNameLst>
                                          <p:attrName>ppt_h</p:attrName>
                                        </p:attrNameLst>
                                      </p:cBhvr>
                                      <p:tavLst>
                                        <p:tav tm="0">
                                          <p:val>
                                            <p:strVal val="4/3*#ppt_h"/>
                                          </p:val>
                                        </p:tav>
                                        <p:tav tm="100000">
                                          <p:val>
                                            <p:strVal val="#ppt_h"/>
                                          </p:val>
                                        </p:tav>
                                      </p:tavLst>
                                    </p:anim>
                                  </p:childTnLst>
                                </p:cTn>
                              </p:par>
                              <p:par>
                                <p:cTn id="32" presetID="23" presetClass="entr" presetSubtype="288" fill="hold" grpId="0" nodeType="withEffect">
                                  <p:stCondLst>
                                    <p:cond delay="190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strVal val="4/3*#ppt_w"/>
                                          </p:val>
                                        </p:tav>
                                        <p:tav tm="100000">
                                          <p:val>
                                            <p:strVal val="#ppt_w"/>
                                          </p:val>
                                        </p:tav>
                                      </p:tavLst>
                                    </p:anim>
                                    <p:anim calcmode="lin" valueType="num">
                                      <p:cBhvr>
                                        <p:cTn id="35" dur="500" fill="hold"/>
                                        <p:tgtEl>
                                          <p:spTgt spid="25"/>
                                        </p:tgtEl>
                                        <p:attrNameLst>
                                          <p:attrName>ppt_h</p:attrName>
                                        </p:attrNameLst>
                                      </p:cBhvr>
                                      <p:tavLst>
                                        <p:tav tm="0">
                                          <p:val>
                                            <p:strVal val="4/3*#ppt_h"/>
                                          </p:val>
                                        </p:tav>
                                        <p:tav tm="100000">
                                          <p:val>
                                            <p:strVal val="#ppt_h"/>
                                          </p:val>
                                        </p:tav>
                                      </p:tavLst>
                                    </p:anim>
                                  </p:childTnLst>
                                </p:cTn>
                              </p:par>
                              <p:par>
                                <p:cTn id="36" presetID="23" presetClass="entr" presetSubtype="288" fill="hold" grpId="0" nodeType="withEffect">
                                  <p:stCondLst>
                                    <p:cond delay="230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strVal val="4/3*#ppt_w"/>
                                          </p:val>
                                        </p:tav>
                                        <p:tav tm="100000">
                                          <p:val>
                                            <p:strVal val="#ppt_w"/>
                                          </p:val>
                                        </p:tav>
                                      </p:tavLst>
                                    </p:anim>
                                    <p:anim calcmode="lin" valueType="num">
                                      <p:cBhvr>
                                        <p:cTn id="39" dur="500" fill="hold"/>
                                        <p:tgtEl>
                                          <p:spTgt spid="26"/>
                                        </p:tgtEl>
                                        <p:attrNameLst>
                                          <p:attrName>ppt_h</p:attrName>
                                        </p:attrNameLst>
                                      </p:cBhvr>
                                      <p:tavLst>
                                        <p:tav tm="0">
                                          <p:val>
                                            <p:strVal val="4/3*#ppt_h"/>
                                          </p:val>
                                        </p:tav>
                                        <p:tav tm="100000">
                                          <p:val>
                                            <p:strVal val="#ppt_h"/>
                                          </p:val>
                                        </p:tav>
                                      </p:tavLst>
                                    </p:anim>
                                  </p:childTnLst>
                                </p:cTn>
                              </p:par>
                              <p:par>
                                <p:cTn id="40" presetID="22" presetClass="entr" presetSubtype="2" fill="hold" grpId="0" nodeType="withEffect">
                                  <p:stCondLst>
                                    <p:cond delay="2500"/>
                                  </p:stCondLst>
                                  <p:childTnLst>
                                    <p:set>
                                      <p:cBhvr>
                                        <p:cTn id="41" dur="1" fill="hold">
                                          <p:stCondLst>
                                            <p:cond delay="0"/>
                                          </p:stCondLst>
                                        </p:cTn>
                                        <p:tgtEl>
                                          <p:spTgt spid="27"/>
                                        </p:tgtEl>
                                        <p:attrNameLst>
                                          <p:attrName>style.visibility</p:attrName>
                                        </p:attrNameLst>
                                      </p:cBhvr>
                                      <p:to>
                                        <p:strVal val="visible"/>
                                      </p:to>
                                    </p:set>
                                    <p:animEffect transition="in" filter="wipe(right)">
                                      <p:cBhvr>
                                        <p:cTn id="42" dur="500"/>
                                        <p:tgtEl>
                                          <p:spTgt spid="27"/>
                                        </p:tgtEl>
                                      </p:cBhvr>
                                    </p:animEffect>
                                  </p:childTnLst>
                                </p:cTn>
                              </p:par>
                              <p:par>
                                <p:cTn id="43" presetID="22" presetClass="entr" presetSubtype="1" fill="hold" grpId="0" nodeType="withEffect">
                                  <p:stCondLst>
                                    <p:cond delay="2100"/>
                                  </p:stCondLst>
                                  <p:childTnLst>
                                    <p:set>
                                      <p:cBhvr>
                                        <p:cTn id="44" dur="1" fill="hold">
                                          <p:stCondLst>
                                            <p:cond delay="0"/>
                                          </p:stCondLst>
                                        </p:cTn>
                                        <p:tgtEl>
                                          <p:spTgt spid="20"/>
                                        </p:tgtEl>
                                        <p:attrNameLst>
                                          <p:attrName>style.visibility</p:attrName>
                                        </p:attrNameLst>
                                      </p:cBhvr>
                                      <p:to>
                                        <p:strVal val="visible"/>
                                      </p:to>
                                    </p:set>
                                    <p:animEffect transition="in" filter="wipe(up)">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ldLvl="0" animBg="1"/>
      <p:bldP spid="13" grpId="0"/>
      <p:bldP spid="21" grpId="0" bldLvl="0" animBg="1"/>
      <p:bldP spid="22" grpId="0" bldLvl="0" animBg="1"/>
      <p:bldP spid="23" grpId="0" bldLvl="0" animBg="1"/>
      <p:bldP spid="25" grpId="0" bldLvl="0" animBg="1"/>
      <p:bldP spid="26" grpId="0" bldLvl="0" animBg="1"/>
      <p:bldP spid="27" grpId="0" bldLvl="0" animBg="1"/>
      <p:bldP spid="20"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JF}P4[YS]8M4]YYQ}$}VR35"/>
          <p:cNvPicPr>
            <a:picLocks noChangeAspect="1"/>
          </p:cNvPicPr>
          <p:nvPr/>
        </p:nvPicPr>
        <p:blipFill>
          <a:blip r:embed="rId4"/>
          <a:srcRect t="3513" r="8149"/>
          <a:stretch>
            <a:fillRect/>
          </a:stretch>
        </p:blipFill>
        <p:spPr>
          <a:xfrm>
            <a:off x="7947660" y="2828290"/>
            <a:ext cx="4244340" cy="2616200"/>
          </a:xfrm>
          <a:prstGeom prst="rect">
            <a:avLst/>
          </a:prstGeom>
        </p:spPr>
      </p:pic>
      <p:sp>
        <p:nvSpPr>
          <p:cNvPr id="6" name="文本框 5"/>
          <p:cNvSpPr txBox="1"/>
          <p:nvPr/>
        </p:nvSpPr>
        <p:spPr>
          <a:xfrm>
            <a:off x="1238845" y="219693"/>
            <a:ext cx="1794867" cy="521970"/>
          </a:xfrm>
          <a:prstGeom prst="rect">
            <a:avLst/>
          </a:prstGeom>
          <a:noFill/>
        </p:spPr>
        <p:txBody>
          <a:bodyPr wrap="square" rtlCol="0">
            <a:spAutoFit/>
          </a:bodyPr>
          <a:lstStyle/>
          <a:p>
            <a:r>
              <a:rPr lang="zh-CN" altLang="en-US" sz="2800" b="1" spc="300" dirty="0">
                <a:solidFill>
                  <a:schemeClr val="tx1">
                    <a:lumMod val="75000"/>
                    <a:lumOff val="25000"/>
                  </a:schemeClr>
                </a:solidFill>
              </a:rPr>
              <a:t>衡量指标</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3782695" cy="521970"/>
          </a:xfrm>
          <a:prstGeom prst="rect">
            <a:avLst/>
          </a:prstGeom>
        </p:spPr>
        <p:txBody>
          <a:bodyPr wrap="none">
            <a:spAutoFit/>
          </a:bodyPr>
          <a:lstStyle/>
          <a:p>
            <a:r>
              <a:rPr lang="en-US" altLang="zh-CN" sz="2800" dirty="0">
                <a:solidFill>
                  <a:schemeClr val="tx1">
                    <a:lumMod val="75000"/>
                    <a:lumOff val="25000"/>
                  </a:schemeClr>
                </a:solidFill>
              </a:rPr>
              <a:t>OPTIMAL MEASURES</a:t>
            </a:r>
            <a:endParaRPr lang="zh-CN" altLang="en-US" sz="2800" dirty="0">
              <a:solidFill>
                <a:schemeClr val="tx1">
                  <a:lumMod val="75000"/>
                  <a:lumOff val="25000"/>
                </a:schemeClr>
              </a:solidFill>
            </a:endParaRP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smtClean="0">
                  <a:solidFill>
                    <a:schemeClr val="bg1"/>
                  </a:solidFill>
                </a:rPr>
                <a:t>05</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流程图: 可选过程 10"/>
          <p:cNvSpPr/>
          <p:nvPr/>
        </p:nvSpPr>
        <p:spPr>
          <a:xfrm>
            <a:off x="9069705" y="73660"/>
            <a:ext cx="3034030" cy="944245"/>
          </a:xfrm>
          <a:prstGeom prst="flowChartAlternateProcess">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3" name="对象 32">
            <a:hlinkClick r:id="" action="ppaction://ole?verb=0"/>
          </p:cNvPr>
          <p:cNvGraphicFramePr>
            <a:graphicFrameLocks noChangeAspect="1"/>
          </p:cNvGraphicFramePr>
          <p:nvPr/>
        </p:nvGraphicFramePr>
        <p:xfrm>
          <a:off x="9673273" y="219075"/>
          <a:ext cx="1609090" cy="653415"/>
        </p:xfrm>
        <a:graphic>
          <a:graphicData uri="http://schemas.openxmlformats.org/presentationml/2006/ole">
            <mc:AlternateContent xmlns:mc="http://schemas.openxmlformats.org/markup-compatibility/2006">
              <mc:Choice xmlns:v="urn:schemas-microsoft-com:vml" Requires="v">
                <p:oleObj spid="_x0000_s1141" r:id="rId5" imgW="0" imgH="0" progId="Equation.KSEE3">
                  <p:embed/>
                </p:oleObj>
              </mc:Choice>
              <mc:Fallback>
                <p:oleObj r:id="rId5" imgW="0" imgH="0" progId="Equation.KSEE3">
                  <p:embed/>
                  <p:pic>
                    <p:nvPicPr>
                      <p:cNvPr id="33" name="对象 32">
                        <a:hlinkClick r:id="" action="ppaction://ole?verb=0"/>
                      </p:cNvPr>
                      <p:cNvPicPr/>
                      <p:nvPr/>
                    </p:nvPicPr>
                    <p:blipFill>
                      <a:blip r:embed="rId6"/>
                      <a:stretch>
                        <a:fillRect/>
                      </a:stretch>
                    </p:blipFill>
                    <p:spPr>
                      <a:xfrm>
                        <a:off x="9673273" y="219075"/>
                        <a:ext cx="1609090" cy="653415"/>
                      </a:xfrm>
                      <a:prstGeom prst="rect">
                        <a:avLst/>
                      </a:prstGeom>
                    </p:spPr>
                  </p:pic>
                </p:oleObj>
              </mc:Fallback>
            </mc:AlternateContent>
          </a:graphicData>
        </a:graphic>
      </p:graphicFrame>
      <p:sp>
        <p:nvSpPr>
          <p:cNvPr id="4" name="文本框 3"/>
          <p:cNvSpPr txBox="1"/>
          <p:nvPr/>
        </p:nvSpPr>
        <p:spPr>
          <a:xfrm>
            <a:off x="793115" y="5247640"/>
            <a:ext cx="8536940" cy="645160"/>
          </a:xfrm>
          <a:prstGeom prst="rect">
            <a:avLst/>
          </a:prstGeom>
          <a:noFill/>
        </p:spPr>
        <p:txBody>
          <a:bodyPr wrap="square" rtlCol="0">
            <a:spAutoFit/>
          </a:bodyPr>
          <a:lstStyle/>
          <a:p>
            <a:endParaRPr lang="zh-CN" altLang="en-US"/>
          </a:p>
          <a:p>
            <a:pPr marL="342900" indent="-342900">
              <a:buFont typeface="+mj-ea"/>
              <a:buAutoNum type="circleNumDbPlain" startAt="3"/>
            </a:pPr>
            <a:r>
              <a:rPr lang="zh-CN" altLang="en-US"/>
              <a:t>判断制程界限，如果不符合条件返回无穷大的值，符合条件就返回面积。</a:t>
            </a:r>
            <a:endParaRPr lang="en-US" altLang="zh-CN"/>
          </a:p>
        </p:txBody>
      </p:sp>
      <p:sp>
        <p:nvSpPr>
          <p:cNvPr id="8" name="文本框 7"/>
          <p:cNvSpPr txBox="1"/>
          <p:nvPr/>
        </p:nvSpPr>
        <p:spPr>
          <a:xfrm>
            <a:off x="601345" y="1207135"/>
            <a:ext cx="8968105" cy="922020"/>
          </a:xfrm>
          <a:prstGeom prst="rect">
            <a:avLst/>
          </a:prstGeom>
          <a:noFill/>
        </p:spPr>
        <p:txBody>
          <a:bodyPr wrap="square" rtlCol="0">
            <a:spAutoFit/>
          </a:bodyPr>
          <a:lstStyle/>
          <a:p>
            <a:pPr marL="285750" indent="-285750">
              <a:buFont typeface="Arial" charset="0"/>
              <a:buChar char="•"/>
            </a:pPr>
            <a:r>
              <a:rPr lang="zh-CN" altLang="en-US"/>
              <a:t>根据上前面建立的物体中心温度随室温、速度变化的模型，求解阴影部分面积随室温速度变化的函数。</a:t>
            </a:r>
            <a:r>
              <a:rPr lang="zh-CN" altLang="en-US">
                <a:sym typeface="+mn-ea"/>
              </a:rPr>
              <a:t>将时刻离散化，用</a:t>
            </a:r>
            <a:r>
              <a:rPr lang="en-US" altLang="zh-CN">
                <a:sym typeface="+mn-ea"/>
              </a:rPr>
              <a:t>t_prev</a:t>
            </a:r>
            <a:r>
              <a:rPr lang="zh-CN" altLang="en-US">
                <a:sym typeface="+mn-ea"/>
              </a:rPr>
              <a:t>表示上一个时刻，</a:t>
            </a:r>
            <a:r>
              <a:rPr lang="en-US" altLang="zh-CN">
                <a:sym typeface="+mn-ea"/>
              </a:rPr>
              <a:t>t_now</a:t>
            </a:r>
            <a:r>
              <a:rPr lang="zh-CN" altLang="en-US">
                <a:sym typeface="+mn-ea"/>
              </a:rPr>
              <a:t>表示当前时刻。</a:t>
            </a:r>
            <a:r>
              <a:rPr lang="zh-CN" altLang="en-US"/>
              <a:t>解题思路将分成下面三个部分：</a:t>
            </a:r>
          </a:p>
        </p:txBody>
      </p:sp>
      <p:sp>
        <p:nvSpPr>
          <p:cNvPr id="9" name="文本框 8"/>
          <p:cNvSpPr txBox="1"/>
          <p:nvPr/>
        </p:nvSpPr>
        <p:spPr>
          <a:xfrm>
            <a:off x="838835" y="2226310"/>
            <a:ext cx="4494530" cy="368300"/>
          </a:xfrm>
          <a:prstGeom prst="rect">
            <a:avLst/>
          </a:prstGeom>
          <a:noFill/>
        </p:spPr>
        <p:txBody>
          <a:bodyPr wrap="square" rtlCol="0">
            <a:spAutoFit/>
          </a:bodyPr>
          <a:lstStyle/>
          <a:p>
            <a:pPr marL="342900" indent="-342900">
              <a:buFont typeface="+mj-ea"/>
              <a:buAutoNum type="circleNumDbPlain"/>
            </a:pPr>
            <a:r>
              <a:rPr lang="zh-CN" altLang="en-US"/>
              <a:t>找到恰好到</a:t>
            </a:r>
            <a:r>
              <a:rPr lang="en-US" altLang="zh-CN"/>
              <a:t>217</a:t>
            </a:r>
            <a:r>
              <a:rPr lang="zh-CN" altLang="en-US"/>
              <a:t>°</a:t>
            </a:r>
            <a:r>
              <a:rPr lang="en-US" altLang="zh-CN"/>
              <a:t>C</a:t>
            </a:r>
            <a:r>
              <a:rPr lang="zh-CN" altLang="en-US"/>
              <a:t>、达到峰值的时刻点：</a:t>
            </a:r>
          </a:p>
        </p:txBody>
      </p:sp>
      <p:sp>
        <p:nvSpPr>
          <p:cNvPr id="20" name="文本框 19"/>
          <p:cNvSpPr txBox="1"/>
          <p:nvPr/>
        </p:nvSpPr>
        <p:spPr>
          <a:xfrm>
            <a:off x="838835" y="3601720"/>
            <a:ext cx="7190105" cy="645160"/>
          </a:xfrm>
          <a:prstGeom prst="rect">
            <a:avLst/>
          </a:prstGeom>
          <a:noFill/>
        </p:spPr>
        <p:txBody>
          <a:bodyPr wrap="square" rtlCol="0">
            <a:spAutoFit/>
          </a:bodyPr>
          <a:lstStyle/>
          <a:p>
            <a:pPr marL="342900" indent="-342900">
              <a:buFont typeface="+mj-ea"/>
              <a:buAutoNum type="circleNumDbPlain" startAt="2"/>
            </a:pPr>
            <a:r>
              <a:rPr lang="zh-CN" altLang="en-US">
                <a:sym typeface="+mn-ea"/>
              </a:rPr>
              <a:t>将阴影部分面积离散化，分别切分成小片段，将面积近似成矩形面积，然后进行累加。</a:t>
            </a:r>
          </a:p>
        </p:txBody>
      </p:sp>
      <p:graphicFrame>
        <p:nvGraphicFramePr>
          <p:cNvPr id="24" name="对象 23">
            <a:hlinkClick r:id="" action="ppaction://ole?verb=0"/>
          </p:cNvPr>
          <p:cNvGraphicFramePr>
            <a:graphicFrameLocks noChangeAspect="1"/>
          </p:cNvGraphicFramePr>
          <p:nvPr/>
        </p:nvGraphicFramePr>
        <p:xfrm>
          <a:off x="2554605" y="2594610"/>
          <a:ext cx="5061585" cy="870585"/>
        </p:xfrm>
        <a:graphic>
          <a:graphicData uri="http://schemas.openxmlformats.org/presentationml/2006/ole">
            <mc:AlternateContent xmlns:mc="http://schemas.openxmlformats.org/markup-compatibility/2006">
              <mc:Choice xmlns:v="urn:schemas-microsoft-com:vml" Requires="v">
                <p:oleObj spid="_x0000_s1142" r:id="rId5" imgW="0" imgH="0" progId="Equation.KSEE3">
                  <p:embed/>
                </p:oleObj>
              </mc:Choice>
              <mc:Fallback>
                <p:oleObj r:id="rId5" imgW="0" imgH="0" progId="Equation.KSEE3">
                  <p:embed/>
                  <p:pic>
                    <p:nvPicPr>
                      <p:cNvPr id="24" name="对象 23">
                        <a:hlinkClick r:id="" action="ppaction://ole?verb=0"/>
                      </p:cNvPr>
                      <p:cNvPicPr/>
                      <p:nvPr/>
                    </p:nvPicPr>
                    <p:blipFill>
                      <a:blip r:embed="rId7"/>
                      <a:stretch>
                        <a:fillRect/>
                      </a:stretch>
                    </p:blipFill>
                    <p:spPr>
                      <a:xfrm>
                        <a:off x="2554605" y="2594610"/>
                        <a:ext cx="5061585" cy="870585"/>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2705735" y="4358640"/>
          <a:ext cx="2356485" cy="524510"/>
        </p:xfrm>
        <a:graphic>
          <a:graphicData uri="http://schemas.openxmlformats.org/presentationml/2006/ole">
            <mc:AlternateContent xmlns:mc="http://schemas.openxmlformats.org/markup-compatibility/2006">
              <mc:Choice xmlns:v="urn:schemas-microsoft-com:vml" Requires="v">
                <p:oleObj spid="_x0000_s1143" r:id="rId5" imgW="0" imgH="0" progId="Equation.KSEE3">
                  <p:embed/>
                </p:oleObj>
              </mc:Choice>
              <mc:Fallback>
                <p:oleObj r:id="rId5" imgW="0" imgH="0" progId="Equation.KSEE3">
                  <p:embed/>
                  <p:pic>
                    <p:nvPicPr>
                      <p:cNvPr id="26" name="对象 25">
                        <a:hlinkClick r:id="" action="ppaction://ole?verb=0"/>
                      </p:cNvPr>
                      <p:cNvPicPr/>
                      <p:nvPr/>
                    </p:nvPicPr>
                    <p:blipFill>
                      <a:blip r:embed="rId8"/>
                      <a:stretch>
                        <a:fillRect/>
                      </a:stretch>
                    </p:blipFill>
                    <p:spPr>
                      <a:xfrm>
                        <a:off x="2705735" y="4358640"/>
                        <a:ext cx="2356485" cy="524510"/>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nvGraphicFramePr>
        <p:xfrm>
          <a:off x="2761615" y="4883150"/>
          <a:ext cx="2244725" cy="561340"/>
        </p:xfrm>
        <a:graphic>
          <a:graphicData uri="http://schemas.openxmlformats.org/presentationml/2006/ole">
            <mc:AlternateContent xmlns:mc="http://schemas.openxmlformats.org/markup-compatibility/2006">
              <mc:Choice xmlns:v="urn:schemas-microsoft-com:vml" Requires="v">
                <p:oleObj spid="_x0000_s1144" r:id="rId5" imgW="0" imgH="0" progId="Equation.KSEE3">
                  <p:embed/>
                </p:oleObj>
              </mc:Choice>
              <mc:Fallback>
                <p:oleObj r:id="rId5" imgW="0" imgH="0" progId="Equation.KSEE3">
                  <p:embed/>
                  <p:pic>
                    <p:nvPicPr>
                      <p:cNvPr id="27" name="对象 26">
                        <a:hlinkClick r:id="" action="ppaction://ole?verb=0"/>
                      </p:cNvPr>
                      <p:cNvPicPr/>
                      <p:nvPr/>
                    </p:nvPicPr>
                    <p:blipFill>
                      <a:blip r:embed="rId9"/>
                      <a:stretch>
                        <a:fillRect/>
                      </a:stretch>
                    </p:blipFill>
                    <p:spPr>
                      <a:xfrm>
                        <a:off x="2761615" y="4883150"/>
                        <a:ext cx="2244725" cy="561340"/>
                      </a:xfrm>
                      <a:prstGeom prst="rect">
                        <a:avLst/>
                      </a:prstGeom>
                    </p:spPr>
                  </p:pic>
                </p:oleObj>
              </mc:Fallback>
            </mc:AlternateContent>
          </a:graphicData>
        </a:graphic>
      </p:graphicFrame>
      <p:graphicFrame>
        <p:nvGraphicFramePr>
          <p:cNvPr id="28" name="对象 27">
            <a:hlinkClick r:id="" action="ppaction://ole?verb=0"/>
          </p:cNvPr>
          <p:cNvGraphicFramePr>
            <a:graphicFrameLocks noChangeAspect="1"/>
          </p:cNvGraphicFramePr>
          <p:nvPr/>
        </p:nvGraphicFramePr>
        <p:xfrm>
          <a:off x="2747645" y="5892800"/>
          <a:ext cx="1708785" cy="709295"/>
        </p:xfrm>
        <a:graphic>
          <a:graphicData uri="http://schemas.openxmlformats.org/presentationml/2006/ole">
            <mc:AlternateContent xmlns:mc="http://schemas.openxmlformats.org/markup-compatibility/2006">
              <mc:Choice xmlns:v="urn:schemas-microsoft-com:vml" Requires="v">
                <p:oleObj spid="_x0000_s1145" r:id="rId5" imgW="0" imgH="0" progId="Equation.KSEE3">
                  <p:embed/>
                </p:oleObj>
              </mc:Choice>
              <mc:Fallback>
                <p:oleObj r:id="rId5" imgW="0" imgH="0" progId="Equation.KSEE3">
                  <p:embed/>
                  <p:pic>
                    <p:nvPicPr>
                      <p:cNvPr id="28" name="对象 27">
                        <a:hlinkClick r:id="" action="ppaction://ole?verb=0"/>
                      </p:cNvPr>
                      <p:cNvPicPr/>
                      <p:nvPr/>
                    </p:nvPicPr>
                    <p:blipFill>
                      <a:blip r:embed="rId10"/>
                      <a:stretch>
                        <a:fillRect/>
                      </a:stretch>
                    </p:blipFill>
                    <p:spPr>
                      <a:xfrm>
                        <a:off x="2747645" y="5892800"/>
                        <a:ext cx="1708785" cy="709295"/>
                      </a:xfrm>
                      <a:prstGeom prst="rect">
                        <a:avLst/>
                      </a:prstGeom>
                    </p:spPr>
                  </p:pic>
                </p:oleObj>
              </mc:Fallback>
            </mc:AlternateContent>
          </a:graphicData>
        </a:graphic>
      </p:graphicFrame>
      <p:sp>
        <p:nvSpPr>
          <p:cNvPr id="29" name="文本框 28"/>
          <p:cNvSpPr txBox="1"/>
          <p:nvPr/>
        </p:nvSpPr>
        <p:spPr>
          <a:xfrm>
            <a:off x="5805170" y="6209665"/>
            <a:ext cx="3704590" cy="368300"/>
          </a:xfrm>
          <a:prstGeom prst="rect">
            <a:avLst/>
          </a:prstGeom>
          <a:noFill/>
        </p:spPr>
        <p:txBody>
          <a:bodyPr wrap="square" rtlCol="0">
            <a:spAutoFit/>
          </a:bodyPr>
          <a:lstStyle/>
          <a:p>
            <a:r>
              <a:rPr lang="zh-CN" altLang="en-US"/>
              <a:t>值最小时，炉温曲线达到最优</a:t>
            </a:r>
          </a:p>
        </p:txBody>
      </p:sp>
      <p:sp>
        <p:nvSpPr>
          <p:cNvPr id="30" name="文本框 29"/>
          <p:cNvSpPr txBox="1"/>
          <p:nvPr/>
        </p:nvSpPr>
        <p:spPr>
          <a:xfrm>
            <a:off x="10182225" y="4732655"/>
            <a:ext cx="894715" cy="368300"/>
          </a:xfrm>
          <a:prstGeom prst="rect">
            <a:avLst/>
          </a:prstGeom>
          <a:noFill/>
        </p:spPr>
        <p:txBody>
          <a:bodyPr wrap="square" rtlCol="0">
            <a:spAutoFit/>
          </a:bodyPr>
          <a:lstStyle/>
          <a:p>
            <a:r>
              <a:rPr lang="en-US" altLang="zh-CN"/>
              <a:t>217℃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ldLvl="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3LBS]PG}U67B]4Y`~@YIVYV"/>
          <p:cNvPicPr>
            <a:picLocks noChangeAspect="1"/>
          </p:cNvPicPr>
          <p:nvPr/>
        </p:nvPicPr>
        <p:blipFill>
          <a:blip r:embed="rId4"/>
          <a:stretch>
            <a:fillRect/>
          </a:stretch>
        </p:blipFill>
        <p:spPr>
          <a:xfrm>
            <a:off x="8356600" y="4036060"/>
            <a:ext cx="3430270" cy="1988820"/>
          </a:xfrm>
          <a:prstGeom prst="rect">
            <a:avLst/>
          </a:prstGeom>
        </p:spPr>
      </p:pic>
      <p:sp>
        <p:nvSpPr>
          <p:cNvPr id="6" name="文本框 5"/>
          <p:cNvSpPr txBox="1"/>
          <p:nvPr/>
        </p:nvSpPr>
        <p:spPr>
          <a:xfrm>
            <a:off x="1238845" y="219693"/>
            <a:ext cx="1794867" cy="521970"/>
          </a:xfrm>
          <a:prstGeom prst="rect">
            <a:avLst/>
          </a:prstGeom>
          <a:noFill/>
        </p:spPr>
        <p:txBody>
          <a:bodyPr wrap="square" rtlCol="0">
            <a:spAutoFit/>
          </a:bodyPr>
          <a:lstStyle/>
          <a:p>
            <a:r>
              <a:rPr lang="zh-CN" altLang="en-US" sz="2800" b="1" spc="300" dirty="0">
                <a:solidFill>
                  <a:schemeClr val="tx1">
                    <a:lumMod val="75000"/>
                    <a:lumOff val="25000"/>
                  </a:schemeClr>
                </a:solidFill>
              </a:rPr>
              <a:t>衡量指标</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3782695" cy="521970"/>
          </a:xfrm>
          <a:prstGeom prst="rect">
            <a:avLst/>
          </a:prstGeom>
        </p:spPr>
        <p:txBody>
          <a:bodyPr wrap="none">
            <a:spAutoFit/>
          </a:bodyPr>
          <a:lstStyle/>
          <a:p>
            <a:r>
              <a:rPr lang="en-US" altLang="zh-CN" sz="2800" dirty="0">
                <a:solidFill>
                  <a:schemeClr val="tx1">
                    <a:lumMod val="75000"/>
                    <a:lumOff val="25000"/>
                  </a:schemeClr>
                </a:solidFill>
              </a:rPr>
              <a:t>OPTIMAL MEASURES</a:t>
            </a:r>
            <a:endParaRPr lang="zh-CN" altLang="en-US" sz="2800" dirty="0">
              <a:solidFill>
                <a:schemeClr val="tx1">
                  <a:lumMod val="75000"/>
                  <a:lumOff val="25000"/>
                </a:schemeClr>
              </a:solidFill>
            </a:endParaRP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smtClean="0">
                  <a:solidFill>
                    <a:schemeClr val="bg1"/>
                  </a:solidFill>
                </a:rPr>
                <a:t>05</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 name="文本框 8"/>
          <p:cNvSpPr txBox="1"/>
          <p:nvPr/>
        </p:nvSpPr>
        <p:spPr>
          <a:xfrm>
            <a:off x="845185" y="1076960"/>
            <a:ext cx="9712960" cy="645160"/>
          </a:xfrm>
          <a:prstGeom prst="rect">
            <a:avLst/>
          </a:prstGeom>
          <a:noFill/>
        </p:spPr>
        <p:txBody>
          <a:bodyPr wrap="square" rtlCol="0">
            <a:spAutoFit/>
          </a:bodyPr>
          <a:lstStyle/>
          <a:p>
            <a:pPr marL="342900" indent="-342900">
              <a:buFont typeface="+mj-ea"/>
              <a:buAutoNum type="circleNumDbPlain"/>
            </a:pPr>
            <a:r>
              <a:rPr lang="zh-CN" altLang="en-US">
                <a:latin typeface="+mj-lt"/>
                <a:ea typeface="+mj-lt"/>
                <a:cs typeface="+mj-lt"/>
              </a:rPr>
              <a:t>用上题相同的方法找到温度刚到</a:t>
            </a:r>
            <a:r>
              <a:rPr lang="en-US" altLang="zh-CN">
                <a:latin typeface="+mj-lt"/>
                <a:ea typeface="+mj-lt"/>
                <a:cs typeface="+mj-lt"/>
              </a:rPr>
              <a:t>217℃</a:t>
            </a:r>
            <a:r>
              <a:rPr lang="zh-CN" altLang="en-US">
                <a:latin typeface="+mj-lt"/>
                <a:ea typeface="+mj-lt"/>
                <a:cs typeface="+mj-lt"/>
              </a:rPr>
              <a:t>的时刻</a:t>
            </a:r>
            <a:r>
              <a:rPr lang="en-US" altLang="zh-CN">
                <a:latin typeface="+mj-lt"/>
                <a:ea typeface="+mj-lt"/>
                <a:cs typeface="+mj-lt"/>
              </a:rPr>
              <a:t>t_left,</a:t>
            </a:r>
            <a:r>
              <a:rPr lang="zh-CN" altLang="en-US">
                <a:latin typeface="+mj-lt"/>
                <a:ea typeface="+mj-lt"/>
                <a:cs typeface="+mj-lt"/>
              </a:rPr>
              <a:t>和温度开始低于</a:t>
            </a:r>
            <a:r>
              <a:rPr lang="en-US" altLang="zh-CN">
                <a:latin typeface="+mj-lt"/>
                <a:ea typeface="+mj-lt"/>
                <a:cs typeface="+mj-lt"/>
              </a:rPr>
              <a:t>217℃</a:t>
            </a:r>
            <a:r>
              <a:rPr lang="zh-CN" altLang="en-US">
                <a:latin typeface="+mj-lt"/>
                <a:ea typeface="+mj-lt"/>
                <a:cs typeface="+mj-lt"/>
              </a:rPr>
              <a:t>的时刻</a:t>
            </a:r>
            <a:r>
              <a:rPr lang="en-US" altLang="zh-CN">
                <a:latin typeface="+mj-lt"/>
                <a:ea typeface="+mj-lt"/>
                <a:cs typeface="+mj-lt"/>
              </a:rPr>
              <a:t>t_right</a:t>
            </a:r>
            <a:r>
              <a:rPr lang="zh-CN" altLang="en-US">
                <a:latin typeface="+mj-lt"/>
                <a:ea typeface="+mj-lt"/>
                <a:cs typeface="+mj-lt"/>
              </a:rPr>
              <a:t>，以及峰值时刻</a:t>
            </a:r>
            <a:r>
              <a:rPr lang="en-US" altLang="zh-CN">
                <a:latin typeface="+mj-lt"/>
                <a:ea typeface="+mj-lt"/>
                <a:cs typeface="+mj-lt"/>
              </a:rPr>
              <a:t>t_mid.</a:t>
            </a:r>
          </a:p>
        </p:txBody>
      </p:sp>
      <p:sp>
        <p:nvSpPr>
          <p:cNvPr id="10" name="文本框 9"/>
          <p:cNvSpPr txBox="1"/>
          <p:nvPr/>
        </p:nvSpPr>
        <p:spPr>
          <a:xfrm>
            <a:off x="845185" y="1945640"/>
            <a:ext cx="6921500" cy="1198880"/>
          </a:xfrm>
          <a:prstGeom prst="rect">
            <a:avLst/>
          </a:prstGeom>
          <a:noFill/>
        </p:spPr>
        <p:txBody>
          <a:bodyPr wrap="square" rtlCol="0">
            <a:spAutoFit/>
          </a:bodyPr>
          <a:lstStyle/>
          <a:p>
            <a:pPr marL="342900" indent="-342900">
              <a:buFont typeface="+mj-ea"/>
              <a:buAutoNum type="circleNumDbPlain" startAt="2"/>
            </a:pPr>
            <a:r>
              <a:rPr lang="zh-CN" altLang="en-US"/>
              <a:t>用两区域的面积的交并比</a:t>
            </a:r>
            <a:r>
              <a:rPr lang="en-US" altLang="zh-CN"/>
              <a:t>IOU</a:t>
            </a:r>
            <a:r>
              <a:rPr lang="zh-CN" altLang="en-US"/>
              <a:t>来衡量对称性。根据图示可以看出</a:t>
            </a:r>
            <a:r>
              <a:rPr lang="en-US" altLang="zh-CN" b="1"/>
              <a:t>IOU</a:t>
            </a:r>
            <a:r>
              <a:rPr lang="zh-CN" altLang="en-US" b="1"/>
              <a:t>的值越大</a:t>
            </a:r>
            <a:r>
              <a:rPr lang="zh-CN" altLang="en-US"/>
              <a:t>说明该炉温曲线在该区域的</a:t>
            </a:r>
            <a:r>
              <a:rPr lang="zh-CN" altLang="en-US" b="1"/>
              <a:t>对称性越好</a:t>
            </a:r>
            <a:r>
              <a:rPr lang="zh-CN" altLang="en-US"/>
              <a:t>。离散化的求解阴影部分的面积，如果用</a:t>
            </a:r>
            <a:r>
              <a:rPr lang="en-US" altLang="zh-CN"/>
              <a:t>Tl</a:t>
            </a:r>
            <a:r>
              <a:rPr lang="zh-CN" altLang="en-US"/>
              <a:t>、</a:t>
            </a:r>
            <a:r>
              <a:rPr lang="en-US" altLang="zh-CN"/>
              <a:t>Tr</a:t>
            </a:r>
            <a:r>
              <a:rPr lang="zh-CN" altLang="en-US"/>
              <a:t>分别表示以</a:t>
            </a:r>
            <a:r>
              <a:rPr lang="en-US" altLang="zh-CN"/>
              <a:t>t_mid</a:t>
            </a:r>
            <a:r>
              <a:rPr lang="zh-CN" altLang="en-US"/>
              <a:t>为对称轴的两个时间点的温度与</a:t>
            </a:r>
            <a:r>
              <a:rPr lang="en-US" altLang="zh-CN"/>
              <a:t>217</a:t>
            </a:r>
            <a:r>
              <a:rPr lang="zh-CN" altLang="en-US"/>
              <a:t>的差值，那么</a:t>
            </a:r>
            <a:r>
              <a:rPr lang="en-US" altLang="zh-CN"/>
              <a:t>IOU</a:t>
            </a:r>
            <a:r>
              <a:rPr lang="zh-CN" altLang="en-US"/>
              <a:t>的计算公式如下：</a:t>
            </a:r>
          </a:p>
        </p:txBody>
      </p:sp>
      <p:sp>
        <p:nvSpPr>
          <p:cNvPr id="19" name="文本框 18"/>
          <p:cNvSpPr txBox="1"/>
          <p:nvPr/>
        </p:nvSpPr>
        <p:spPr>
          <a:xfrm>
            <a:off x="845185" y="5244465"/>
            <a:ext cx="7814945" cy="368300"/>
          </a:xfrm>
          <a:prstGeom prst="rect">
            <a:avLst/>
          </a:prstGeom>
          <a:noFill/>
        </p:spPr>
        <p:txBody>
          <a:bodyPr wrap="square" rtlCol="0">
            <a:spAutoFit/>
          </a:bodyPr>
          <a:lstStyle/>
          <a:p>
            <a:pPr marL="342900" indent="-342900">
              <a:buFont typeface="+mj-ea"/>
              <a:buAutoNum type="circleNumDbPlain" startAt="3"/>
            </a:pPr>
            <a:r>
              <a:rPr lang="zh-CN" altLang="en-US"/>
              <a:t>为了综合考虑</a:t>
            </a:r>
            <a:r>
              <a:rPr lang="en-US" altLang="zh-CN"/>
              <a:t>S</a:t>
            </a:r>
            <a:r>
              <a:rPr lang="zh-CN" altLang="en-US"/>
              <a:t>和对称性，实现双目标共同优化，设定优化目标为</a:t>
            </a:r>
          </a:p>
        </p:txBody>
      </p:sp>
      <p:pic>
        <p:nvPicPr>
          <p:cNvPr id="22" name="图片 21" descr="8JU_20WGGOBTOA_WBEW$PC9"/>
          <p:cNvPicPr>
            <a:picLocks noChangeAspect="1"/>
          </p:cNvPicPr>
          <p:nvPr/>
        </p:nvPicPr>
        <p:blipFill>
          <a:blip r:embed="rId5"/>
          <a:srcRect l="5328" t="15279" r="6243" b="9539"/>
          <a:stretch>
            <a:fillRect/>
          </a:stretch>
        </p:blipFill>
        <p:spPr>
          <a:xfrm>
            <a:off x="8356600" y="1722120"/>
            <a:ext cx="3190240" cy="1422400"/>
          </a:xfrm>
          <a:prstGeom prst="rect">
            <a:avLst/>
          </a:prstGeom>
        </p:spPr>
      </p:pic>
      <p:sp>
        <p:nvSpPr>
          <p:cNvPr id="23" name="流程图: 可选过程 22"/>
          <p:cNvSpPr/>
          <p:nvPr/>
        </p:nvSpPr>
        <p:spPr>
          <a:xfrm>
            <a:off x="8768080" y="81915"/>
            <a:ext cx="3292475" cy="798195"/>
          </a:xfrm>
          <a:prstGeom prst="flowChartAlternateProcess">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3" name="对象 32">
            <a:hlinkClick r:id="" action="ppaction://ole?verb=0"/>
          </p:cNvPr>
          <p:cNvGraphicFramePr>
            <a:graphicFrameLocks noChangeAspect="1"/>
          </p:cNvGraphicFramePr>
          <p:nvPr/>
        </p:nvGraphicFramePr>
        <p:xfrm>
          <a:off x="8807768" y="227330"/>
          <a:ext cx="3252470" cy="653415"/>
        </p:xfrm>
        <a:graphic>
          <a:graphicData uri="http://schemas.openxmlformats.org/presentationml/2006/ole">
            <mc:AlternateContent xmlns:mc="http://schemas.openxmlformats.org/markup-compatibility/2006">
              <mc:Choice xmlns:v="urn:schemas-microsoft-com:vml" Requires="v">
                <p:oleObj spid="_x0000_s2142" r:id="rId6" imgW="0" imgH="0" progId="Equation.KSEE3">
                  <p:embed/>
                </p:oleObj>
              </mc:Choice>
              <mc:Fallback>
                <p:oleObj r:id="rId6" imgW="0" imgH="0" progId="Equation.KSEE3">
                  <p:embed/>
                  <p:pic>
                    <p:nvPicPr>
                      <p:cNvPr id="33" name="对象 32">
                        <a:hlinkClick r:id="" action="ppaction://ole?verb=0"/>
                      </p:cNvPr>
                      <p:cNvPicPr/>
                      <p:nvPr/>
                    </p:nvPicPr>
                    <p:blipFill>
                      <a:blip r:embed="rId7"/>
                      <a:stretch>
                        <a:fillRect/>
                      </a:stretch>
                    </p:blipFill>
                    <p:spPr>
                      <a:xfrm>
                        <a:off x="8807768" y="227330"/>
                        <a:ext cx="3252470" cy="653415"/>
                      </a:xfrm>
                      <a:prstGeom prst="rect">
                        <a:avLst/>
                      </a:prstGeom>
                    </p:spPr>
                  </p:pic>
                </p:oleObj>
              </mc:Fallback>
            </mc:AlternateContent>
          </a:graphicData>
        </a:graphic>
      </p:graphicFrame>
      <p:sp>
        <p:nvSpPr>
          <p:cNvPr id="25" name="文本框 24"/>
          <p:cNvSpPr txBox="1"/>
          <p:nvPr/>
        </p:nvSpPr>
        <p:spPr>
          <a:xfrm>
            <a:off x="9972040" y="3487420"/>
            <a:ext cx="883920" cy="368300"/>
          </a:xfrm>
          <a:prstGeom prst="rect">
            <a:avLst/>
          </a:prstGeom>
          <a:noFill/>
        </p:spPr>
        <p:txBody>
          <a:bodyPr wrap="square" rtlCol="0">
            <a:spAutoFit/>
          </a:bodyPr>
          <a:lstStyle/>
          <a:p>
            <a:r>
              <a:rPr lang="zh-CN" altLang="en-US"/>
              <a:t>折叠后</a:t>
            </a:r>
          </a:p>
        </p:txBody>
      </p:sp>
      <p:graphicFrame>
        <p:nvGraphicFramePr>
          <p:cNvPr id="26" name="对象 25">
            <a:hlinkClick r:id="" action="ppaction://ole?verb=0"/>
          </p:cNvPr>
          <p:cNvGraphicFramePr>
            <a:graphicFrameLocks noChangeAspect="1"/>
          </p:cNvGraphicFramePr>
          <p:nvPr/>
        </p:nvGraphicFramePr>
        <p:xfrm>
          <a:off x="2728278" y="3253106"/>
          <a:ext cx="3865245" cy="2059305"/>
        </p:xfrm>
        <a:graphic>
          <a:graphicData uri="http://schemas.openxmlformats.org/presentationml/2006/ole">
            <mc:AlternateContent xmlns:mc="http://schemas.openxmlformats.org/markup-compatibility/2006">
              <mc:Choice xmlns:v="urn:schemas-microsoft-com:vml" Requires="v">
                <p:oleObj spid="_x0000_s2143" r:id="rId6" imgW="0" imgH="0" progId="Equation.KSEE3">
                  <p:embed/>
                </p:oleObj>
              </mc:Choice>
              <mc:Fallback>
                <p:oleObj r:id="rId6" imgW="0" imgH="0" progId="Equation.KSEE3">
                  <p:embed/>
                  <p:pic>
                    <p:nvPicPr>
                      <p:cNvPr id="26" name="对象 25">
                        <a:hlinkClick r:id="" action="ppaction://ole?verb=0"/>
                      </p:cNvPr>
                      <p:cNvPicPr/>
                      <p:nvPr/>
                    </p:nvPicPr>
                    <p:blipFill>
                      <a:blip r:embed="rId8"/>
                      <a:stretch>
                        <a:fillRect/>
                      </a:stretch>
                    </p:blipFill>
                    <p:spPr>
                      <a:xfrm>
                        <a:off x="2728278" y="3253106"/>
                        <a:ext cx="3865245" cy="2059305"/>
                      </a:xfrm>
                      <a:prstGeom prst="rect">
                        <a:avLst/>
                      </a:prstGeom>
                    </p:spPr>
                  </p:pic>
                </p:oleObj>
              </mc:Fallback>
            </mc:AlternateContent>
          </a:graphicData>
        </a:graphic>
      </p:graphicFrame>
      <p:graphicFrame>
        <p:nvGraphicFramePr>
          <p:cNvPr id="28" name="对象 27">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2144" r:id="rId6" imgW="0" imgH="0" progId="Equation.KSEE3">
                  <p:embed/>
                </p:oleObj>
              </mc:Choice>
              <mc:Fallback>
                <p:oleObj r:id="rId6" imgW="0" imgH="0" progId="Equation.KSEE3">
                  <p:embed/>
                  <p:pic>
                    <p:nvPicPr>
                      <p:cNvPr id="28" name="对象 27">
                        <a:hlinkClick r:id="" action="ppaction://ole?verb=0"/>
                      </p:cNvPr>
                      <p:cNvPicPr/>
                      <p:nvPr/>
                    </p:nvPicPr>
                    <p:blipFill>
                      <a:blip r:embed="rId9"/>
                      <a:stretch>
                        <a:fillRect/>
                      </a:stretch>
                    </p:blipFill>
                    <p:spPr>
                      <a:xfrm>
                        <a:off x="5638800" y="3321050"/>
                        <a:ext cx="914400" cy="215900"/>
                      </a:xfrm>
                      <a:prstGeom prst="rect">
                        <a:avLst/>
                      </a:prstGeom>
                    </p:spPr>
                  </p:pic>
                </p:oleObj>
              </mc:Fallback>
            </mc:AlternateContent>
          </a:graphicData>
        </a:graphic>
      </p:graphicFrame>
      <p:sp>
        <p:nvSpPr>
          <p:cNvPr id="29" name="下箭头 28"/>
          <p:cNvSpPr/>
          <p:nvPr/>
        </p:nvSpPr>
        <p:spPr>
          <a:xfrm>
            <a:off x="9686290" y="3321050"/>
            <a:ext cx="194310" cy="70104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对象 29">
            <a:hlinkClick r:id="" action="ppaction://ole?verb=0"/>
          </p:cNvPr>
          <p:cNvGraphicFramePr>
            <a:graphicFrameLocks noChangeAspect="1"/>
          </p:cNvGraphicFramePr>
          <p:nvPr/>
        </p:nvGraphicFramePr>
        <p:xfrm>
          <a:off x="3284855" y="5677535"/>
          <a:ext cx="1816735" cy="706755"/>
        </p:xfrm>
        <a:graphic>
          <a:graphicData uri="http://schemas.openxmlformats.org/presentationml/2006/ole">
            <mc:AlternateContent xmlns:mc="http://schemas.openxmlformats.org/markup-compatibility/2006">
              <mc:Choice xmlns:v="urn:schemas-microsoft-com:vml" Requires="v">
                <p:oleObj spid="_x0000_s2145" r:id="rId6" imgW="0" imgH="0" progId="Equation.KSEE3">
                  <p:embed/>
                </p:oleObj>
              </mc:Choice>
              <mc:Fallback>
                <p:oleObj r:id="rId6" imgW="0" imgH="0" progId="Equation.KSEE3">
                  <p:embed/>
                  <p:pic>
                    <p:nvPicPr>
                      <p:cNvPr id="30" name="对象 29">
                        <a:hlinkClick r:id="" action="ppaction://ole?verb=0"/>
                      </p:cNvPr>
                      <p:cNvPicPr/>
                      <p:nvPr/>
                    </p:nvPicPr>
                    <p:blipFill>
                      <a:blip r:embed="rId10"/>
                      <a:stretch>
                        <a:fillRect/>
                      </a:stretch>
                    </p:blipFill>
                    <p:spPr>
                      <a:xfrm>
                        <a:off x="3284855" y="5677535"/>
                        <a:ext cx="1816735" cy="706755"/>
                      </a:xfrm>
                      <a:prstGeom prst="rect">
                        <a:avLst/>
                      </a:prstGeom>
                    </p:spPr>
                  </p:pic>
                </p:oleObj>
              </mc:Fallback>
            </mc:AlternateContent>
          </a:graphicData>
        </a:graphic>
      </p:graphicFrame>
      <p:sp>
        <p:nvSpPr>
          <p:cNvPr id="31" name="文本框 30"/>
          <p:cNvSpPr txBox="1"/>
          <p:nvPr/>
        </p:nvSpPr>
        <p:spPr>
          <a:xfrm>
            <a:off x="5101590" y="6207125"/>
            <a:ext cx="3169285" cy="368300"/>
          </a:xfrm>
          <a:prstGeom prst="rect">
            <a:avLst/>
          </a:prstGeom>
          <a:noFill/>
        </p:spPr>
        <p:txBody>
          <a:bodyPr wrap="square" rtlCol="0">
            <a:spAutoFit/>
          </a:bodyPr>
          <a:lstStyle/>
          <a:p>
            <a:r>
              <a:rPr lang="zh-CN" altLang="en-US"/>
              <a:t>值最小时，炉温曲线达到最优</a:t>
            </a:r>
          </a:p>
        </p:txBody>
      </p:sp>
      <p:sp>
        <p:nvSpPr>
          <p:cNvPr id="4" name="文本框 3"/>
          <p:cNvSpPr txBox="1"/>
          <p:nvPr/>
        </p:nvSpPr>
        <p:spPr>
          <a:xfrm>
            <a:off x="11089640" y="2441575"/>
            <a:ext cx="901700" cy="368300"/>
          </a:xfrm>
          <a:prstGeom prst="rect">
            <a:avLst/>
          </a:prstGeom>
          <a:noFill/>
        </p:spPr>
        <p:txBody>
          <a:bodyPr wrap="square" rtlCol="0">
            <a:spAutoFit/>
          </a:bodyPr>
          <a:lstStyle/>
          <a:p>
            <a:r>
              <a:rPr lang="en-US" altLang="zh-CN"/>
              <a:t>217℃</a:t>
            </a:r>
          </a:p>
        </p:txBody>
      </p:sp>
      <p:sp>
        <p:nvSpPr>
          <p:cNvPr id="8" name="文本框 7"/>
          <p:cNvSpPr txBox="1"/>
          <p:nvPr/>
        </p:nvSpPr>
        <p:spPr>
          <a:xfrm>
            <a:off x="11440795" y="5244465"/>
            <a:ext cx="901700" cy="368300"/>
          </a:xfrm>
          <a:prstGeom prst="rect">
            <a:avLst/>
          </a:prstGeom>
          <a:noFill/>
        </p:spPr>
        <p:txBody>
          <a:bodyPr wrap="square" rtlCol="0">
            <a:spAutoFit/>
          </a:bodyPr>
          <a:lstStyle/>
          <a:p>
            <a:r>
              <a:rPr lang="en-US" altLang="zh-CN"/>
              <a:t>217℃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ldLvl="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6"/>
              <a:ext cx="720670" cy="471014"/>
            </a:xfrm>
            <a:prstGeom prst="rect">
              <a:avLst/>
            </a:prstGeom>
            <a:noFill/>
          </p:spPr>
          <p:txBody>
            <a:bodyPr wrap="square" rtlCol="0">
              <a:spAutoFit/>
            </a:bodyPr>
            <a:lstStyle/>
            <a:p>
              <a:pPr algn="ctr"/>
              <a:r>
                <a:rPr lang="en-US" altLang="zh-CN" sz="6600" b="1" dirty="0">
                  <a:solidFill>
                    <a:schemeClr val="bg1"/>
                  </a:solidFill>
                </a:rPr>
                <a:t>01</a:t>
              </a:r>
              <a:endParaRPr lang="zh-CN" altLang="en-US" sz="6600" b="1" dirty="0">
                <a:solidFill>
                  <a:schemeClr val="bg1"/>
                </a:solidFill>
              </a:endParaRPr>
            </a:p>
          </p:txBody>
        </p:sp>
      </p:grpSp>
      <p:sp>
        <p:nvSpPr>
          <p:cNvPr id="6" name="文本框 5"/>
          <p:cNvSpPr txBox="1"/>
          <p:nvPr/>
        </p:nvSpPr>
        <p:spPr>
          <a:xfrm>
            <a:off x="5737334" y="2401763"/>
            <a:ext cx="3468150" cy="584775"/>
          </a:xfrm>
          <a:prstGeom prst="rect">
            <a:avLst/>
          </a:prstGeom>
          <a:noFill/>
        </p:spPr>
        <p:txBody>
          <a:bodyPr wrap="square" rtlCol="0">
            <a:spAutoFit/>
          </a:bodyPr>
          <a:lstStyle/>
          <a:p>
            <a:r>
              <a:rPr lang="zh-CN" altLang="en-US" sz="3200" b="1" spc="300" dirty="0">
                <a:solidFill>
                  <a:schemeClr val="tx1">
                    <a:lumMod val="75000"/>
                    <a:lumOff val="25000"/>
                  </a:schemeClr>
                </a:solidFill>
              </a:rPr>
              <a:t>赛题速览</a:t>
            </a:r>
          </a:p>
        </p:txBody>
      </p:sp>
      <p:sp>
        <p:nvSpPr>
          <p:cNvPr id="7" name="矩形 6"/>
          <p:cNvSpPr/>
          <p:nvPr/>
        </p:nvSpPr>
        <p:spPr>
          <a:xfrm>
            <a:off x="5749827" y="2963169"/>
            <a:ext cx="2987088" cy="338554"/>
          </a:xfrm>
          <a:prstGeom prst="rect">
            <a:avLst/>
          </a:prstGeom>
        </p:spPr>
        <p:txBody>
          <a:bodyPr wrap="square">
            <a:spAutoFit/>
          </a:bodyPr>
          <a:lstStyle/>
          <a:p>
            <a:r>
              <a:rPr lang="en-US" altLang="zh-CN" sz="1600" dirty="0">
                <a:solidFill>
                  <a:schemeClr val="tx1">
                    <a:lumMod val="65000"/>
                    <a:lumOff val="35000"/>
                  </a:schemeClr>
                </a:solidFill>
              </a:rPr>
              <a:t>QUICK VIEW</a:t>
            </a:r>
            <a:endParaRPr lang="zh-CN" altLang="en-US" sz="1600" dirty="0">
              <a:solidFill>
                <a:schemeClr val="tx1">
                  <a:lumMod val="65000"/>
                  <a:lumOff val="35000"/>
                </a:schemeClr>
              </a:solidFill>
            </a:endParaRPr>
          </a:p>
        </p:txBody>
      </p:sp>
      <p:sp>
        <p:nvSpPr>
          <p:cNvPr id="10" name="文本框 9"/>
          <p:cNvSpPr txBox="1"/>
          <p:nvPr/>
        </p:nvSpPr>
        <p:spPr>
          <a:xfrm>
            <a:off x="6266949" y="3574930"/>
            <a:ext cx="1639859" cy="338554"/>
          </a:xfrm>
          <a:prstGeom prst="rect">
            <a:avLst/>
          </a:prstGeom>
          <a:noFill/>
        </p:spPr>
        <p:txBody>
          <a:bodyPr wrap="square" rtlCol="0">
            <a:spAutoFit/>
          </a:bodyPr>
          <a:lstStyle/>
          <a:p>
            <a:r>
              <a:rPr lang="zh-CN" altLang="en-US" sz="1600" spc="300" dirty="0">
                <a:solidFill>
                  <a:schemeClr val="tx1">
                    <a:lumMod val="75000"/>
                    <a:lumOff val="25000"/>
                  </a:schemeClr>
                </a:solidFill>
              </a:rPr>
              <a:t>固定参数</a:t>
            </a:r>
          </a:p>
        </p:txBody>
      </p:sp>
      <p:sp>
        <p:nvSpPr>
          <p:cNvPr id="11" name="椭圆 10"/>
          <p:cNvSpPr/>
          <p:nvPr/>
        </p:nvSpPr>
        <p:spPr>
          <a:xfrm>
            <a:off x="5858359" y="3601720"/>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5858359" y="4084923"/>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文本框 15"/>
          <p:cNvSpPr txBox="1"/>
          <p:nvPr/>
        </p:nvSpPr>
        <p:spPr>
          <a:xfrm>
            <a:off x="6266949" y="4058133"/>
            <a:ext cx="1639859" cy="338554"/>
          </a:xfrm>
          <a:prstGeom prst="rect">
            <a:avLst/>
          </a:prstGeom>
          <a:noFill/>
        </p:spPr>
        <p:txBody>
          <a:bodyPr wrap="square" rtlCol="0">
            <a:spAutoFit/>
          </a:bodyPr>
          <a:lstStyle/>
          <a:p>
            <a:r>
              <a:rPr lang="zh-CN" altLang="en-US" sz="1600" spc="300" dirty="0">
                <a:solidFill>
                  <a:schemeClr val="tx1">
                    <a:lumMod val="75000"/>
                    <a:lumOff val="25000"/>
                  </a:schemeClr>
                </a:solidFill>
              </a:rPr>
              <a:t>可变参数</a:t>
            </a:r>
          </a:p>
        </p:txBody>
      </p:sp>
      <p:sp>
        <p:nvSpPr>
          <p:cNvPr id="13" name="椭圆 12"/>
          <p:cNvSpPr/>
          <p:nvPr/>
        </p:nvSpPr>
        <p:spPr>
          <a:xfrm>
            <a:off x="5858359" y="4568126"/>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6266949" y="4541336"/>
            <a:ext cx="1639859" cy="338554"/>
          </a:xfrm>
          <a:prstGeom prst="rect">
            <a:avLst/>
          </a:prstGeom>
          <a:noFill/>
        </p:spPr>
        <p:txBody>
          <a:bodyPr wrap="square" rtlCol="0">
            <a:spAutoFit/>
          </a:bodyPr>
          <a:lstStyle/>
          <a:p>
            <a:r>
              <a:rPr lang="zh-CN" altLang="en-US" sz="1600" spc="300" dirty="0">
                <a:solidFill>
                  <a:schemeClr val="tx1">
                    <a:lumMod val="75000"/>
                    <a:lumOff val="25000"/>
                  </a:schemeClr>
                </a:solidFill>
              </a:rPr>
              <a:t>制程界限</a:t>
            </a:r>
          </a:p>
        </p:txBody>
      </p:sp>
      <p:sp>
        <p:nvSpPr>
          <p:cNvPr id="14" name="椭圆 13"/>
          <p:cNvSpPr/>
          <p:nvPr/>
        </p:nvSpPr>
        <p:spPr>
          <a:xfrm>
            <a:off x="5858359" y="5051329"/>
            <a:ext cx="284974" cy="284974"/>
          </a:xfrm>
          <a:prstGeom prst="ellipse">
            <a:avLst/>
          </a:prstGeom>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文本框 17"/>
          <p:cNvSpPr txBox="1"/>
          <p:nvPr/>
        </p:nvSpPr>
        <p:spPr>
          <a:xfrm>
            <a:off x="6266949" y="5024539"/>
            <a:ext cx="1639859" cy="338554"/>
          </a:xfrm>
          <a:prstGeom prst="rect">
            <a:avLst/>
          </a:prstGeom>
          <a:noFill/>
        </p:spPr>
        <p:txBody>
          <a:bodyPr wrap="square" rtlCol="0">
            <a:spAutoFit/>
          </a:bodyPr>
          <a:lstStyle/>
          <a:p>
            <a:r>
              <a:rPr lang="zh-CN" altLang="en-US" sz="1600" spc="300" dirty="0">
                <a:solidFill>
                  <a:schemeClr val="tx1">
                    <a:lumMod val="75000"/>
                    <a:lumOff val="25000"/>
                  </a:schemeClr>
                </a:solidFill>
              </a:rPr>
              <a:t>问题重述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41" presetClass="entr" presetSubtype="0" fill="hold" grpId="0" nodeType="withEffect">
                                  <p:stCondLst>
                                    <p:cond delay="40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400" fill="hold"/>
                                        <p:tgtEl>
                                          <p:spTgt spid="3"/>
                                        </p:tgtEl>
                                        <p:attrNameLst>
                                          <p:attrName>ppt_y</p:attrName>
                                        </p:attrNameLst>
                                      </p:cBhvr>
                                      <p:tavLst>
                                        <p:tav tm="0">
                                          <p:val>
                                            <p:strVal val="#ppt_y"/>
                                          </p:val>
                                        </p:tav>
                                        <p:tav tm="100000">
                                          <p:val>
                                            <p:strVal val="#ppt_y"/>
                                          </p:val>
                                        </p:tav>
                                      </p:tavLst>
                                    </p:anim>
                                    <p:anim calcmode="lin" valueType="num">
                                      <p:cBhvr>
                                        <p:cTn id="12"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400" tmFilter="0,0; .5, 1; 1, 1"/>
                                        <p:tgtEl>
                                          <p:spTgt spid="3"/>
                                        </p:tgtEl>
                                      </p:cBhvr>
                                    </p:animEffect>
                                  </p:childTnLst>
                                </p:cTn>
                              </p:par>
                              <p:par>
                                <p:cTn id="15" presetID="23" presetClass="entr" presetSubtype="288" fill="hold" nodeType="withEffect">
                                  <p:stCondLst>
                                    <p:cond delay="7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3*#ppt_w"/>
                                          </p:val>
                                        </p:tav>
                                        <p:tav tm="100000">
                                          <p:val>
                                            <p:strVal val="#ppt_w"/>
                                          </p:val>
                                        </p:tav>
                                      </p:tavLst>
                                    </p:anim>
                                    <p:anim calcmode="lin" valueType="num">
                                      <p:cBhvr>
                                        <p:cTn id="18" dur="500" fill="hold"/>
                                        <p:tgtEl>
                                          <p:spTgt spid="8"/>
                                        </p:tgtEl>
                                        <p:attrNameLst>
                                          <p:attrName>ppt_h</p:attrName>
                                        </p:attrNameLst>
                                      </p:cBhvr>
                                      <p:tavLst>
                                        <p:tav tm="0">
                                          <p:val>
                                            <p:strVal val="4/3*#ppt_h"/>
                                          </p:val>
                                        </p:tav>
                                        <p:tav tm="100000">
                                          <p:val>
                                            <p:strVal val="#ppt_h"/>
                                          </p:val>
                                        </p:tav>
                                      </p:tavLst>
                                    </p:anim>
                                  </p:childTnLst>
                                </p:cTn>
                              </p:par>
                              <p:par>
                                <p:cTn id="19" presetID="17" presetClass="entr" presetSubtype="8" fill="hold" grpId="0" nodeType="withEffect">
                                  <p:stCondLst>
                                    <p:cond delay="100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ppt_w/2"/>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par>
                                <p:cTn id="25" presetID="10" presetClass="entr" presetSubtype="0" fill="hold" nodeType="withEffect">
                                  <p:stCondLst>
                                    <p:cond delay="10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2" presetClass="entr" presetSubtype="2" fill="hold" grpId="0" nodeType="withEffect">
                                  <p:stCondLst>
                                    <p:cond delay="14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ppt_x</p:attrName>
                                        </p:attrNameLst>
                                      </p:cBhvr>
                                      <p:tavLst>
                                        <p:tav tm="0">
                                          <p:val>
                                            <p:strVal val="#ppt_x+#ppt_w*1.125000"/>
                                          </p:val>
                                        </p:tav>
                                        <p:tav tm="100000">
                                          <p:val>
                                            <p:strVal val="#ppt_x"/>
                                          </p:val>
                                        </p:tav>
                                      </p:tavLst>
                                    </p:anim>
                                    <p:animEffect transition="in" filter="wipe(left)">
                                      <p:cBhvr>
                                        <p:cTn id="31" dur="500"/>
                                        <p:tgtEl>
                                          <p:spTgt spid="11"/>
                                        </p:tgtEl>
                                      </p:cBhvr>
                                    </p:animEffect>
                                  </p:childTnLst>
                                </p:cTn>
                              </p:par>
                              <p:par>
                                <p:cTn id="32" presetID="22" presetClass="entr" presetSubtype="8" fill="hold" grpId="0" nodeType="withEffect">
                                  <p:stCondLst>
                                    <p:cond delay="150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12" presetClass="entr" presetSubtype="2" fill="hold" grpId="0" nodeType="withEffect">
                                  <p:stCondLst>
                                    <p:cond delay="19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ppt_x</p:attrName>
                                        </p:attrNameLst>
                                      </p:cBhvr>
                                      <p:tavLst>
                                        <p:tav tm="0">
                                          <p:val>
                                            <p:strVal val="#ppt_x+#ppt_w*1.125000"/>
                                          </p:val>
                                        </p:tav>
                                        <p:tav tm="100000">
                                          <p:val>
                                            <p:strVal val="#ppt_x"/>
                                          </p:val>
                                        </p:tav>
                                      </p:tavLst>
                                    </p:anim>
                                    <p:animEffect transition="in" filter="wipe(left)">
                                      <p:cBhvr>
                                        <p:cTn id="38" dur="500"/>
                                        <p:tgtEl>
                                          <p:spTgt spid="12"/>
                                        </p:tgtEl>
                                      </p:cBhvr>
                                    </p:animEffect>
                                  </p:childTnLst>
                                </p:cTn>
                              </p:par>
                              <p:par>
                                <p:cTn id="39" presetID="22" presetClass="entr" presetSubtype="8" fill="hold" grpId="0" nodeType="withEffect">
                                  <p:stCondLst>
                                    <p:cond delay="200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12" presetClass="entr" presetSubtype="2" fill="hold" grpId="0" nodeType="withEffect">
                                  <p:stCondLst>
                                    <p:cond delay="240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p:tgtEl>
                                          <p:spTgt spid="13"/>
                                        </p:tgtEl>
                                        <p:attrNameLst>
                                          <p:attrName>ppt_x</p:attrName>
                                        </p:attrNameLst>
                                      </p:cBhvr>
                                      <p:tavLst>
                                        <p:tav tm="0">
                                          <p:val>
                                            <p:strVal val="#ppt_x+#ppt_w*1.125000"/>
                                          </p:val>
                                        </p:tav>
                                        <p:tav tm="100000">
                                          <p:val>
                                            <p:strVal val="#ppt_x"/>
                                          </p:val>
                                        </p:tav>
                                      </p:tavLst>
                                    </p:anim>
                                    <p:animEffect transition="in" filter="wipe(left)">
                                      <p:cBhvr>
                                        <p:cTn id="45" dur="500"/>
                                        <p:tgtEl>
                                          <p:spTgt spid="13"/>
                                        </p:tgtEl>
                                      </p:cBhvr>
                                    </p:animEffect>
                                  </p:childTnLst>
                                </p:cTn>
                              </p:par>
                              <p:par>
                                <p:cTn id="46" presetID="22" presetClass="entr" presetSubtype="8" fill="hold" grpId="0" nodeType="withEffect">
                                  <p:stCondLst>
                                    <p:cond delay="250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12" presetClass="entr" presetSubtype="2" fill="hold" grpId="0" nodeType="withEffect">
                                  <p:stCondLst>
                                    <p:cond delay="290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p:tgtEl>
                                          <p:spTgt spid="14"/>
                                        </p:tgtEl>
                                        <p:attrNameLst>
                                          <p:attrName>ppt_x</p:attrName>
                                        </p:attrNameLst>
                                      </p:cBhvr>
                                      <p:tavLst>
                                        <p:tav tm="0">
                                          <p:val>
                                            <p:strVal val="#ppt_x+#ppt_w*1.125000"/>
                                          </p:val>
                                        </p:tav>
                                        <p:tav tm="100000">
                                          <p:val>
                                            <p:strVal val="#ppt_x"/>
                                          </p:val>
                                        </p:tav>
                                      </p:tavLst>
                                    </p:anim>
                                    <p:animEffect transition="in" filter="wipe(left)">
                                      <p:cBhvr>
                                        <p:cTn id="52" dur="500"/>
                                        <p:tgtEl>
                                          <p:spTgt spid="14"/>
                                        </p:tgtEl>
                                      </p:cBhvr>
                                    </p:animEffect>
                                  </p:childTnLst>
                                </p:cTn>
                              </p:par>
                              <p:par>
                                <p:cTn id="53" presetID="22" presetClass="entr" presetSubtype="8" fill="hold" grpId="0" nodeType="withEffect">
                                  <p:stCondLst>
                                    <p:cond delay="300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P spid="10" grpId="0"/>
      <p:bldP spid="11" grpId="0" animBg="1"/>
      <p:bldP spid="12" grpId="0" animBg="1"/>
      <p:bldP spid="16" grpId="0"/>
      <p:bldP spid="13" grpId="0" animBg="1"/>
      <p:bldP spid="17" grpId="0"/>
      <p:bldP spid="14" grpId="0" animBg="1"/>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1970"/>
          </a:xfrm>
          <a:prstGeom prst="rect">
            <a:avLst/>
          </a:prstGeom>
          <a:noFill/>
        </p:spPr>
        <p:txBody>
          <a:bodyPr wrap="square" rtlCol="0">
            <a:spAutoFit/>
          </a:bodyPr>
          <a:lstStyle/>
          <a:p>
            <a:r>
              <a:rPr lang="zh-CN" altLang="en-US" sz="2800" b="1" spc="300" dirty="0">
                <a:solidFill>
                  <a:schemeClr val="tx1">
                    <a:lumMod val="75000"/>
                    <a:lumOff val="25000"/>
                  </a:schemeClr>
                </a:solidFill>
              </a:rPr>
              <a:t>求解过程</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3691255" cy="521970"/>
          </a:xfrm>
          <a:prstGeom prst="rect">
            <a:avLst/>
          </a:prstGeom>
        </p:spPr>
        <p:txBody>
          <a:bodyPr wrap="none">
            <a:spAutoFit/>
          </a:bodyPr>
          <a:lstStyle/>
          <a:p>
            <a:r>
              <a:rPr lang="en-US" altLang="zh-CN" sz="2800" dirty="0">
                <a:solidFill>
                  <a:schemeClr val="tx1">
                    <a:lumMod val="75000"/>
                    <a:lumOff val="25000"/>
                  </a:schemeClr>
                </a:solidFill>
              </a:rPr>
              <a:t>SOLUTION PROCESS</a:t>
            </a: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smtClean="0">
                  <a:solidFill>
                    <a:schemeClr val="bg1"/>
                  </a:solidFill>
                </a:rPr>
                <a:t>05</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1" name="图片 10"/>
          <p:cNvPicPr>
            <a:picLocks noChangeAspect="1"/>
          </p:cNvPicPr>
          <p:nvPr/>
        </p:nvPicPr>
        <p:blipFill>
          <a:blip r:embed="rId3"/>
          <a:stretch>
            <a:fillRect/>
          </a:stretch>
        </p:blipFill>
        <p:spPr>
          <a:xfrm>
            <a:off x="6327140" y="4425315"/>
            <a:ext cx="2312670" cy="2013585"/>
          </a:xfrm>
          <a:prstGeom prst="rect">
            <a:avLst/>
          </a:prstGeom>
        </p:spPr>
      </p:pic>
      <p:sp>
        <p:nvSpPr>
          <p:cNvPr id="19" name="文本框 18"/>
          <p:cNvSpPr txBox="1"/>
          <p:nvPr/>
        </p:nvSpPr>
        <p:spPr>
          <a:xfrm>
            <a:off x="2143125" y="955040"/>
            <a:ext cx="7080250" cy="822960"/>
          </a:xfrm>
          <a:prstGeom prst="rect">
            <a:avLst/>
          </a:prstGeom>
          <a:noFill/>
        </p:spPr>
        <p:txBody>
          <a:bodyPr wrap="square" rtlCol="0">
            <a:spAutoFit/>
          </a:bodyPr>
          <a:lstStyle/>
          <a:p>
            <a:r>
              <a:rPr lang="zh-CN" altLang="en-US" sz="2400"/>
              <a:t>初始种群个数：</a:t>
            </a:r>
            <a:r>
              <a:rPr lang="en-US" altLang="zh-CN" sz="2400"/>
              <a:t>200  </a:t>
            </a:r>
            <a:r>
              <a:rPr lang="zh-CN" altLang="en-US" sz="2400"/>
              <a:t>迭代次数：</a:t>
            </a:r>
            <a:r>
              <a:rPr lang="en-US" altLang="zh-CN" sz="2400"/>
              <a:t>10   </a:t>
            </a:r>
          </a:p>
          <a:p>
            <a:r>
              <a:rPr lang="zh-CN" altLang="en-US" sz="2400"/>
              <a:t>参数取值范围：温区和速度的范围  精度：</a:t>
            </a:r>
            <a:r>
              <a:rPr lang="en-US" altLang="zh-CN" sz="2400"/>
              <a:t>1e-7</a:t>
            </a:r>
          </a:p>
        </p:txBody>
      </p:sp>
      <p:pic>
        <p:nvPicPr>
          <p:cNvPr id="20" name="图片 19"/>
          <p:cNvPicPr>
            <a:picLocks noChangeAspect="1"/>
          </p:cNvPicPr>
          <p:nvPr/>
        </p:nvPicPr>
        <p:blipFill>
          <a:blip r:embed="rId4"/>
          <a:stretch>
            <a:fillRect/>
          </a:stretch>
        </p:blipFill>
        <p:spPr>
          <a:xfrm>
            <a:off x="1957705" y="1998345"/>
            <a:ext cx="1447800" cy="1714500"/>
          </a:xfrm>
          <a:prstGeom prst="rect">
            <a:avLst/>
          </a:prstGeom>
        </p:spPr>
      </p:pic>
      <p:pic>
        <p:nvPicPr>
          <p:cNvPr id="21" name="图片 20"/>
          <p:cNvPicPr>
            <a:picLocks noChangeAspect="1"/>
          </p:cNvPicPr>
          <p:nvPr/>
        </p:nvPicPr>
        <p:blipFill>
          <a:blip r:embed="rId5"/>
          <a:stretch>
            <a:fillRect/>
          </a:stretch>
        </p:blipFill>
        <p:spPr>
          <a:xfrm>
            <a:off x="9030970" y="4530725"/>
            <a:ext cx="1371600" cy="1974850"/>
          </a:xfrm>
          <a:prstGeom prst="rect">
            <a:avLst/>
          </a:prstGeom>
        </p:spPr>
      </p:pic>
      <p:pic>
        <p:nvPicPr>
          <p:cNvPr id="22" name="图片 21"/>
          <p:cNvPicPr>
            <a:picLocks noChangeAspect="1"/>
          </p:cNvPicPr>
          <p:nvPr/>
        </p:nvPicPr>
        <p:blipFill>
          <a:blip r:embed="rId6"/>
          <a:stretch>
            <a:fillRect/>
          </a:stretch>
        </p:blipFill>
        <p:spPr>
          <a:xfrm>
            <a:off x="3481070" y="1937385"/>
            <a:ext cx="2225040" cy="1836420"/>
          </a:xfrm>
          <a:prstGeom prst="rect">
            <a:avLst/>
          </a:prstGeom>
        </p:spPr>
      </p:pic>
      <p:pic>
        <p:nvPicPr>
          <p:cNvPr id="23" name="图片 22"/>
          <p:cNvPicPr>
            <a:picLocks noChangeAspect="1"/>
          </p:cNvPicPr>
          <p:nvPr/>
        </p:nvPicPr>
        <p:blipFill>
          <a:blip r:embed="rId7"/>
          <a:stretch>
            <a:fillRect/>
          </a:stretch>
        </p:blipFill>
        <p:spPr>
          <a:xfrm>
            <a:off x="6215380" y="2113280"/>
            <a:ext cx="4187190" cy="1483995"/>
          </a:xfrm>
          <a:prstGeom prst="rect">
            <a:avLst/>
          </a:prstGeom>
        </p:spPr>
      </p:pic>
      <p:pic>
        <p:nvPicPr>
          <p:cNvPr id="24" name="图片 23"/>
          <p:cNvPicPr>
            <a:picLocks noChangeAspect="1"/>
          </p:cNvPicPr>
          <p:nvPr/>
        </p:nvPicPr>
        <p:blipFill>
          <a:blip r:embed="rId8"/>
          <a:stretch>
            <a:fillRect/>
          </a:stretch>
        </p:blipFill>
        <p:spPr>
          <a:xfrm>
            <a:off x="1818005" y="4700270"/>
            <a:ext cx="3888105" cy="14630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ldLvl="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1970"/>
          </a:xfrm>
          <a:prstGeom prst="rect">
            <a:avLst/>
          </a:prstGeom>
          <a:noFill/>
        </p:spPr>
        <p:txBody>
          <a:bodyPr wrap="square" rtlCol="0">
            <a:spAutoFit/>
          </a:bodyPr>
          <a:lstStyle/>
          <a:p>
            <a:r>
              <a:rPr lang="zh-CN" altLang="en-US" sz="2800" b="1" spc="300" dirty="0">
                <a:solidFill>
                  <a:schemeClr val="tx1">
                    <a:lumMod val="75000"/>
                    <a:lumOff val="25000"/>
                  </a:schemeClr>
                </a:solidFill>
              </a:rPr>
              <a:t>参考文献</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2146300" cy="521970"/>
          </a:xfrm>
          <a:prstGeom prst="rect">
            <a:avLst/>
          </a:prstGeom>
        </p:spPr>
        <p:txBody>
          <a:bodyPr wrap="none">
            <a:spAutoFit/>
          </a:bodyPr>
          <a:lstStyle/>
          <a:p>
            <a:r>
              <a:rPr lang="en-US" altLang="zh-CN" sz="2800" dirty="0">
                <a:solidFill>
                  <a:schemeClr val="tx1">
                    <a:lumMod val="75000"/>
                    <a:lumOff val="25000"/>
                  </a:schemeClr>
                </a:solidFill>
              </a:rPr>
              <a:t>REFERENCE</a:t>
            </a: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smtClean="0">
                  <a:solidFill>
                    <a:schemeClr val="bg1"/>
                  </a:solidFill>
                </a:rPr>
                <a:t>05</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4" name="图片 3"/>
          <p:cNvPicPr>
            <a:picLocks noChangeAspect="1"/>
          </p:cNvPicPr>
          <p:nvPr/>
        </p:nvPicPr>
        <p:blipFill>
          <a:blip r:embed="rId3"/>
          <a:stretch>
            <a:fillRect/>
          </a:stretch>
        </p:blipFill>
        <p:spPr>
          <a:xfrm>
            <a:off x="1859280" y="1838960"/>
            <a:ext cx="8324850" cy="28829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ldLvl="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340" y="-34"/>
            <a:ext cx="47967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758781" y="1501348"/>
            <a:ext cx="5737094" cy="2646878"/>
          </a:xfrm>
          <a:prstGeom prst="rect">
            <a:avLst/>
          </a:prstGeom>
          <a:noFill/>
        </p:spPr>
        <p:txBody>
          <a:bodyPr wrap="square" rtlCol="0">
            <a:spAutoFit/>
          </a:bodyPr>
          <a:lstStyle/>
          <a:p>
            <a:pPr algn="ctr"/>
            <a:r>
              <a:rPr lang="en-US" altLang="zh-CN" sz="16600" b="1" spc="300" dirty="0">
                <a:solidFill>
                  <a:schemeClr val="bg1"/>
                </a:solidFill>
              </a:rPr>
              <a:t>P</a:t>
            </a:r>
            <a:r>
              <a:rPr lang="en-US" altLang="zh-CN" sz="9600" b="1" spc="300" dirty="0">
                <a:solidFill>
                  <a:schemeClr val="bg1"/>
                </a:solidFill>
              </a:rPr>
              <a:t>art</a:t>
            </a:r>
            <a:endParaRPr lang="zh-CN" altLang="en-US" sz="9600" b="1" spc="300" dirty="0">
              <a:solidFill>
                <a:schemeClr val="bg1"/>
              </a:solidFill>
            </a:endParaRPr>
          </a:p>
        </p:txBody>
      </p:sp>
      <p:grpSp>
        <p:nvGrpSpPr>
          <p:cNvPr id="8" name="组合 7"/>
          <p:cNvGrpSpPr/>
          <p:nvPr/>
        </p:nvGrpSpPr>
        <p:grpSpPr>
          <a:xfrm>
            <a:off x="3914074" y="2096314"/>
            <a:ext cx="1695279" cy="1510858"/>
            <a:chOff x="4436392" y="3027170"/>
            <a:chExt cx="720670" cy="642272"/>
          </a:xfrm>
        </p:grpSpPr>
        <p:sp>
          <p:nvSpPr>
            <p:cNvPr id="4" name="圆角矩形 3"/>
            <p:cNvSpPr/>
            <p:nvPr/>
          </p:nvSpPr>
          <p:spPr>
            <a:xfrm>
              <a:off x="4458288" y="3027170"/>
              <a:ext cx="673167" cy="642272"/>
            </a:xfrm>
            <a:prstGeom prst="roundRect">
              <a:avLst>
                <a:gd name="adj" fmla="val 11351"/>
              </a:avLst>
            </a:prstGeom>
            <a:ln w="444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5400"/>
            </a:p>
          </p:txBody>
        </p:sp>
        <p:sp>
          <p:nvSpPr>
            <p:cNvPr id="5" name="文本框 4"/>
            <p:cNvSpPr txBox="1"/>
            <p:nvPr/>
          </p:nvSpPr>
          <p:spPr>
            <a:xfrm>
              <a:off x="4436392" y="3117146"/>
              <a:ext cx="720670" cy="470507"/>
            </a:xfrm>
            <a:prstGeom prst="rect">
              <a:avLst/>
            </a:prstGeom>
            <a:noFill/>
          </p:spPr>
          <p:txBody>
            <a:bodyPr wrap="square" rtlCol="0">
              <a:spAutoFit/>
            </a:bodyPr>
            <a:lstStyle/>
            <a:p>
              <a:pPr algn="ctr"/>
              <a:r>
                <a:rPr lang="en-US" altLang="zh-CN" sz="6600" b="1" dirty="0" smtClean="0">
                  <a:solidFill>
                    <a:schemeClr val="bg1"/>
                  </a:solidFill>
                </a:rPr>
                <a:t>06</a:t>
              </a:r>
              <a:endParaRPr lang="zh-CN" altLang="en-US" sz="6600" b="1" dirty="0">
                <a:solidFill>
                  <a:schemeClr val="bg1"/>
                </a:solidFill>
              </a:endParaRPr>
            </a:p>
          </p:txBody>
        </p:sp>
      </p:grpSp>
      <p:sp>
        <p:nvSpPr>
          <p:cNvPr id="6" name="文本框 5"/>
          <p:cNvSpPr txBox="1"/>
          <p:nvPr/>
        </p:nvSpPr>
        <p:spPr>
          <a:xfrm>
            <a:off x="5737334" y="2401763"/>
            <a:ext cx="3468150" cy="583565"/>
          </a:xfrm>
          <a:prstGeom prst="rect">
            <a:avLst/>
          </a:prstGeom>
          <a:noFill/>
        </p:spPr>
        <p:txBody>
          <a:bodyPr wrap="square" rtlCol="0">
            <a:spAutoFit/>
          </a:bodyPr>
          <a:lstStyle/>
          <a:p>
            <a:r>
              <a:rPr lang="zh-CN" altLang="en-US" sz="3200" b="1" spc="300" dirty="0" smtClean="0">
                <a:solidFill>
                  <a:schemeClr val="tx1">
                    <a:lumMod val="75000"/>
                    <a:lumOff val="25000"/>
                  </a:schemeClr>
                </a:solidFill>
              </a:rPr>
              <a:t>比赛感想</a:t>
            </a:r>
            <a:endParaRPr lang="zh-CN" altLang="en-US" sz="3200" b="1" spc="300" dirty="0">
              <a:solidFill>
                <a:schemeClr val="tx1">
                  <a:lumMod val="75000"/>
                  <a:lumOff val="25000"/>
                </a:schemeClr>
              </a:solidFill>
            </a:endParaRPr>
          </a:p>
        </p:txBody>
      </p:sp>
      <p:sp>
        <p:nvSpPr>
          <p:cNvPr id="7" name="矩形 6"/>
          <p:cNvSpPr/>
          <p:nvPr/>
        </p:nvSpPr>
        <p:spPr>
          <a:xfrm>
            <a:off x="5749826" y="2963169"/>
            <a:ext cx="4184587" cy="337185"/>
          </a:xfrm>
          <a:prstGeom prst="rect">
            <a:avLst/>
          </a:prstGeom>
        </p:spPr>
        <p:txBody>
          <a:bodyPr wrap="square">
            <a:spAutoFit/>
          </a:bodyPr>
          <a:lstStyle/>
          <a:p>
            <a:r>
              <a:rPr lang="en-US" altLang="zh-CN" sz="1600" dirty="0" smtClean="0">
                <a:solidFill>
                  <a:schemeClr val="tx1">
                    <a:lumMod val="65000"/>
                    <a:lumOff val="35000"/>
                  </a:schemeClr>
                </a:solidFill>
              </a:rPr>
              <a:t>thoughts</a:t>
            </a:r>
            <a:endParaRPr lang="en-US" altLang="zh-CN" sz="1600" dirty="0">
              <a:solidFill>
                <a:schemeClr val="tx1">
                  <a:lumMod val="65000"/>
                  <a:lumOff val="35000"/>
                </a:schemeClr>
              </a:solidFill>
            </a:endParaRPr>
          </a:p>
        </p:txBody>
      </p:sp>
    </p:spTree>
    <p:extLst>
      <p:ext uri="{BB962C8B-B14F-4D97-AF65-F5344CB8AC3E}">
        <p14:creationId xmlns:p14="http://schemas.microsoft.com/office/powerpoint/2010/main" val="1177534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41" presetClass="entr" presetSubtype="0" fill="hold" grpId="0" nodeType="withEffect">
                                  <p:stCondLst>
                                    <p:cond delay="40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4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400" fill="hold"/>
                                        <p:tgtEl>
                                          <p:spTgt spid="3"/>
                                        </p:tgtEl>
                                        <p:attrNameLst>
                                          <p:attrName>ppt_y</p:attrName>
                                        </p:attrNameLst>
                                      </p:cBhvr>
                                      <p:tavLst>
                                        <p:tav tm="0">
                                          <p:val>
                                            <p:strVal val="#ppt_y"/>
                                          </p:val>
                                        </p:tav>
                                        <p:tav tm="100000">
                                          <p:val>
                                            <p:strVal val="#ppt_y"/>
                                          </p:val>
                                        </p:tav>
                                      </p:tavLst>
                                    </p:anim>
                                    <p:anim calcmode="lin" valueType="num">
                                      <p:cBhvr>
                                        <p:cTn id="12" dur="4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4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400" tmFilter="0,0; .5, 1; 1, 1"/>
                                        <p:tgtEl>
                                          <p:spTgt spid="3"/>
                                        </p:tgtEl>
                                      </p:cBhvr>
                                    </p:animEffect>
                                  </p:childTnLst>
                                </p:cTn>
                              </p:par>
                              <p:par>
                                <p:cTn id="15" presetID="23" presetClass="entr" presetSubtype="288" fill="hold" nodeType="withEffect">
                                  <p:stCondLst>
                                    <p:cond delay="7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strVal val="4/3*#ppt_w"/>
                                          </p:val>
                                        </p:tav>
                                        <p:tav tm="100000">
                                          <p:val>
                                            <p:strVal val="#ppt_w"/>
                                          </p:val>
                                        </p:tav>
                                      </p:tavLst>
                                    </p:anim>
                                    <p:anim calcmode="lin" valueType="num">
                                      <p:cBhvr>
                                        <p:cTn id="18" dur="500" fill="hold"/>
                                        <p:tgtEl>
                                          <p:spTgt spid="8"/>
                                        </p:tgtEl>
                                        <p:attrNameLst>
                                          <p:attrName>ppt_h</p:attrName>
                                        </p:attrNameLst>
                                      </p:cBhvr>
                                      <p:tavLst>
                                        <p:tav tm="0">
                                          <p:val>
                                            <p:strVal val="4/3*#ppt_h"/>
                                          </p:val>
                                        </p:tav>
                                        <p:tav tm="100000">
                                          <p:val>
                                            <p:strVal val="#ppt_h"/>
                                          </p:val>
                                        </p:tav>
                                      </p:tavLst>
                                    </p:anim>
                                  </p:childTnLst>
                                </p:cTn>
                              </p:par>
                              <p:par>
                                <p:cTn id="19" presetID="17" presetClass="entr" presetSubtype="8" fill="hold" grpId="0" nodeType="withEffect">
                                  <p:stCondLst>
                                    <p:cond delay="100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ppt_w/2"/>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par>
                                <p:cTn id="25" presetID="10" presetClass="entr" presetSubtype="0" fill="hold" grpId="0"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3220"/>
          </a:xfrm>
          <a:prstGeom prst="rect">
            <a:avLst/>
          </a:prstGeom>
          <a:noFill/>
        </p:spPr>
        <p:txBody>
          <a:bodyPr wrap="square" rtlCol="0">
            <a:spAutoFit/>
          </a:bodyPr>
          <a:lstStyle/>
          <a:p>
            <a:r>
              <a:rPr lang="zh-CN" altLang="en-US" sz="2800" b="1" spc="300" dirty="0" smtClean="0">
                <a:solidFill>
                  <a:schemeClr val="tx1">
                    <a:lumMod val="75000"/>
                    <a:lumOff val="25000"/>
                  </a:schemeClr>
                </a:solidFill>
              </a:rPr>
              <a:t>感想</a:t>
            </a:r>
            <a:endParaRPr lang="zh-CN" altLang="en-US" sz="2800" b="1" spc="300" dirty="0">
              <a:solidFill>
                <a:schemeClr val="tx1">
                  <a:lumMod val="75000"/>
                  <a:lumOff val="25000"/>
                </a:schemeClr>
              </a:solidFill>
            </a:endParaRP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1737976" cy="523220"/>
          </a:xfrm>
          <a:prstGeom prst="rect">
            <a:avLst/>
          </a:prstGeom>
        </p:spPr>
        <p:txBody>
          <a:bodyPr wrap="none">
            <a:spAutoFit/>
          </a:bodyPr>
          <a:lstStyle/>
          <a:p>
            <a:pPr algn="l"/>
            <a:r>
              <a:rPr lang="en-US" altLang="zh-CN" sz="2800" dirty="0" smtClean="0">
                <a:solidFill>
                  <a:schemeClr val="tx1">
                    <a:lumMod val="75000"/>
                    <a:lumOff val="25000"/>
                  </a:schemeClr>
                </a:solidFill>
              </a:rPr>
              <a:t>thoughts</a:t>
            </a:r>
            <a:endParaRPr lang="en-US" altLang="zh-CN" sz="2800" dirty="0">
              <a:solidFill>
                <a:schemeClr val="tx1">
                  <a:lumMod val="75000"/>
                  <a:lumOff val="25000"/>
                </a:schemeClr>
              </a:solidFill>
            </a:endParaRP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0375"/>
            </a:xfrm>
            <a:prstGeom prst="rect">
              <a:avLst/>
            </a:prstGeom>
            <a:noFill/>
          </p:spPr>
          <p:txBody>
            <a:bodyPr wrap="square" rtlCol="0">
              <a:spAutoFit/>
            </a:bodyPr>
            <a:lstStyle/>
            <a:p>
              <a:pPr algn="ctr"/>
              <a:r>
                <a:rPr lang="en-US" altLang="zh-CN" sz="2400" b="1" dirty="0" smtClean="0">
                  <a:solidFill>
                    <a:schemeClr val="bg1"/>
                  </a:solidFill>
                </a:rPr>
                <a:t>06</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1" name="MH_SubTitle_1"/>
          <p:cNvSpPr/>
          <p:nvPr>
            <p:custDataLst>
              <p:tags r:id="rId1"/>
            </p:custDataLst>
          </p:nvPr>
        </p:nvSpPr>
        <p:spPr>
          <a:xfrm>
            <a:off x="2390537" y="1743839"/>
            <a:ext cx="2528514" cy="1518649"/>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1"/>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dirty="0" smtClean="0">
                <a:solidFill>
                  <a:schemeClr val="bg1"/>
                </a:solidFill>
              </a:rPr>
              <a:t>合理安排时间</a:t>
            </a:r>
            <a:endParaRPr lang="zh-CN" altLang="en-US" sz="2400" b="1" spc="300" dirty="0">
              <a:solidFill>
                <a:schemeClr val="bg1"/>
              </a:solidFill>
            </a:endParaRPr>
          </a:p>
        </p:txBody>
      </p:sp>
      <p:sp>
        <p:nvSpPr>
          <p:cNvPr id="23" name="MH_SubTitle_2"/>
          <p:cNvSpPr/>
          <p:nvPr>
            <p:custDataLst>
              <p:tags r:id="rId2"/>
            </p:custDataLst>
          </p:nvPr>
        </p:nvSpPr>
        <p:spPr>
          <a:xfrm>
            <a:off x="7415480" y="1743839"/>
            <a:ext cx="2528514" cy="1518649"/>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2"/>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dirty="0">
                <a:solidFill>
                  <a:schemeClr val="bg1"/>
                </a:solidFill>
              </a:rPr>
              <a:t>合理选题</a:t>
            </a:r>
          </a:p>
        </p:txBody>
      </p:sp>
      <p:sp>
        <p:nvSpPr>
          <p:cNvPr id="25" name="MH_SubTitle_3"/>
          <p:cNvSpPr/>
          <p:nvPr>
            <p:custDataLst>
              <p:tags r:id="rId3"/>
            </p:custDataLst>
          </p:nvPr>
        </p:nvSpPr>
        <p:spPr>
          <a:xfrm>
            <a:off x="7492503" y="3964434"/>
            <a:ext cx="2528514" cy="1518649"/>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1"/>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smtClean="0">
                <a:solidFill>
                  <a:schemeClr val="bg1"/>
                </a:solidFill>
              </a:rPr>
              <a:t>明确分工</a:t>
            </a:r>
            <a:endParaRPr lang="zh-CN" altLang="en-US" sz="2400" b="1" spc="300" dirty="0">
              <a:solidFill>
                <a:schemeClr val="bg1"/>
              </a:solidFill>
            </a:endParaRPr>
          </a:p>
        </p:txBody>
      </p:sp>
      <p:sp>
        <p:nvSpPr>
          <p:cNvPr id="26" name="MH_SubTitle_4"/>
          <p:cNvSpPr/>
          <p:nvPr>
            <p:custDataLst>
              <p:tags r:id="rId4"/>
            </p:custDataLst>
          </p:nvPr>
        </p:nvSpPr>
        <p:spPr>
          <a:xfrm>
            <a:off x="2390537" y="3964434"/>
            <a:ext cx="2528514" cy="1516080"/>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solidFill>
            <a:schemeClr val="accent2"/>
          </a:solidFill>
          <a:ln w="9525">
            <a:noFill/>
            <a:round/>
          </a:ln>
          <a:effectLst>
            <a:outerShdw blurRad="63500" sx="101000" sy="101000" algn="ctr" rotWithShape="0">
              <a:prstClr val="black">
                <a:alpha val="8000"/>
              </a:prstClr>
            </a:outerShdw>
          </a:effectLst>
        </p:spPr>
        <p:txBody>
          <a:bodyPr anchor="ctr">
            <a:normAutofit/>
          </a:bodyPr>
          <a:lstStyle/>
          <a:p>
            <a:pPr algn="ctr">
              <a:defRPr/>
            </a:pPr>
            <a:r>
              <a:rPr lang="zh-CN" altLang="en-US" sz="2400" b="1" spc="300" dirty="0" smtClean="0">
                <a:solidFill>
                  <a:schemeClr val="bg1"/>
                </a:solidFill>
              </a:rPr>
              <a:t>稳住心态</a:t>
            </a:r>
            <a:endParaRPr lang="zh-CN" altLang="en-US" sz="2400" b="1" spc="300" dirty="0">
              <a:solidFill>
                <a:schemeClr val="bg1"/>
              </a:solidFill>
            </a:endParaRPr>
          </a:p>
        </p:txBody>
      </p:sp>
    </p:spTree>
    <p:extLst>
      <p:ext uri="{BB962C8B-B14F-4D97-AF65-F5344CB8AC3E}">
        <p14:creationId xmlns:p14="http://schemas.microsoft.com/office/powerpoint/2010/main" val="156023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par>
                                <p:cTn id="21" presetID="23" presetClass="entr" presetSubtype="288" fill="hold" grpId="0" nodeType="withEffect">
                                  <p:stCondLst>
                                    <p:cond delay="11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15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strVal val="4/3*#ppt_w"/>
                                          </p:val>
                                        </p:tav>
                                        <p:tav tm="100000">
                                          <p:val>
                                            <p:strVal val="#ppt_w"/>
                                          </p:val>
                                        </p:tav>
                                      </p:tavLst>
                                    </p:anim>
                                    <p:anim calcmode="lin" valueType="num">
                                      <p:cBhvr>
                                        <p:cTn id="28" dur="500" fill="hold"/>
                                        <p:tgtEl>
                                          <p:spTgt spid="23"/>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190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strVal val="4/3*#ppt_w"/>
                                          </p:val>
                                        </p:tav>
                                        <p:tav tm="100000">
                                          <p:val>
                                            <p:strVal val="#ppt_w"/>
                                          </p:val>
                                        </p:tav>
                                      </p:tavLst>
                                    </p:anim>
                                    <p:anim calcmode="lin" valueType="num">
                                      <p:cBhvr>
                                        <p:cTn id="32" dur="500" fill="hold"/>
                                        <p:tgtEl>
                                          <p:spTgt spid="25"/>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230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strVal val="4/3*#ppt_w"/>
                                          </p:val>
                                        </p:tav>
                                        <p:tav tm="100000">
                                          <p:val>
                                            <p:strVal val="#ppt_w"/>
                                          </p:val>
                                        </p:tav>
                                      </p:tavLst>
                                    </p:anim>
                                    <p:anim calcmode="lin" valueType="num">
                                      <p:cBhvr>
                                        <p:cTn id="36" dur="500" fill="hold"/>
                                        <p:tgtEl>
                                          <p:spTgt spid="2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ldLvl="0" animBg="1"/>
      <p:bldP spid="13" grpId="0"/>
      <p:bldP spid="21" grpId="0" bldLvl="0" animBg="1"/>
      <p:bldP spid="23" grpId="0" bldLvl="0" animBg="1"/>
      <p:bldP spid="25" grpId="0" bldLvl="0" animBg="1"/>
      <p:bldP spid="2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008409" cy="523220"/>
          </a:xfrm>
          <a:prstGeom prst="rect">
            <a:avLst/>
          </a:prstGeom>
          <a:noFill/>
        </p:spPr>
        <p:txBody>
          <a:bodyPr wrap="square" rtlCol="0">
            <a:spAutoFit/>
          </a:bodyPr>
          <a:lstStyle/>
          <a:p>
            <a:r>
              <a:rPr lang="zh-CN" altLang="en-US" sz="2800" b="1" spc="300" dirty="0">
                <a:solidFill>
                  <a:schemeClr val="tx1">
                    <a:lumMod val="75000"/>
                    <a:lumOff val="25000"/>
                  </a:schemeClr>
                </a:solidFill>
              </a:rPr>
              <a:t>致谢</a:t>
            </a:r>
          </a:p>
        </p:txBody>
      </p:sp>
      <p:sp>
        <p:nvSpPr>
          <p:cNvPr id="12" name="矩形 11"/>
          <p:cNvSpPr/>
          <p:nvPr/>
        </p:nvSpPr>
        <p:spPr>
          <a:xfrm>
            <a:off x="2300809"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2466979" y="219693"/>
            <a:ext cx="4223977" cy="523220"/>
          </a:xfrm>
          <a:prstGeom prst="rect">
            <a:avLst/>
          </a:prstGeom>
        </p:spPr>
        <p:txBody>
          <a:bodyPr wrap="none">
            <a:spAutoFit/>
          </a:bodyPr>
          <a:lstStyle/>
          <a:p>
            <a:r>
              <a:rPr lang="en-US" altLang="zh-CN" sz="2800" dirty="0">
                <a:solidFill>
                  <a:schemeClr val="tx1">
                    <a:lumMod val="75000"/>
                    <a:lumOff val="25000"/>
                  </a:schemeClr>
                </a:solidFill>
              </a:rPr>
              <a:t>ACKNOWLEDGEMENTS</a:t>
            </a:r>
            <a:endParaRPr lang="zh-CN" altLang="en-US" sz="2800" dirty="0">
              <a:solidFill>
                <a:schemeClr val="tx1">
                  <a:lumMod val="75000"/>
                  <a:lumOff val="25000"/>
                </a:schemeClr>
              </a:solidFill>
            </a:endParaRPr>
          </a:p>
        </p:txBody>
      </p:sp>
      <p:grpSp>
        <p:nvGrpSpPr>
          <p:cNvPr id="3" name="组合 2"/>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smtClean="0">
                  <a:solidFill>
                    <a:schemeClr val="bg1"/>
                  </a:solidFill>
                </a:rPr>
                <a:t>06</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6" name="文本框 25"/>
          <p:cNvSpPr txBox="1"/>
          <p:nvPr/>
        </p:nvSpPr>
        <p:spPr>
          <a:xfrm>
            <a:off x="4122420" y="2710180"/>
            <a:ext cx="3947160" cy="922020"/>
          </a:xfrm>
          <a:prstGeom prst="rect">
            <a:avLst/>
          </a:prstGeom>
          <a:noFill/>
        </p:spPr>
        <p:txBody>
          <a:bodyPr wrap="square" rtlCol="0">
            <a:spAutoFit/>
          </a:bodyPr>
          <a:lstStyle/>
          <a:p>
            <a:r>
              <a:rPr lang="zh-CN" altLang="en-US" sz="5400" b="1" spc="600" dirty="0">
                <a:solidFill>
                  <a:schemeClr val="tx1">
                    <a:lumMod val="75000"/>
                    <a:lumOff val="25000"/>
                  </a:schemeClr>
                </a:solidFill>
              </a:rPr>
              <a:t>谢谢大家</a:t>
            </a:r>
            <a:r>
              <a:rPr lang="en-US" altLang="zh-CN" sz="5400" b="1" spc="600" dirty="0">
                <a:solidFill>
                  <a:schemeClr val="tx1">
                    <a:lumMod val="75000"/>
                    <a:lumOff val="25000"/>
                  </a:schemeClr>
                </a:solidFill>
              </a:rPr>
              <a:t>!</a:t>
            </a:r>
            <a:endParaRPr lang="zh-CN" altLang="en-US" sz="5400" b="1" spc="600" dirty="0">
              <a:solidFill>
                <a:schemeClr val="tx1">
                  <a:lumMod val="75000"/>
                  <a:lumOff val="25000"/>
                </a:scheme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par>
                                <p:cTn id="21" presetID="42" presetClass="entr" presetSubtype="0" fill="hold" grpId="0" nodeType="withEffect">
                                  <p:stCondLst>
                                    <p:cond delay="10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anim calcmode="lin" valueType="num">
                                      <p:cBhvr>
                                        <p:cTn id="24" dur="500" fill="hold"/>
                                        <p:tgtEl>
                                          <p:spTgt spid="26"/>
                                        </p:tgtEl>
                                        <p:attrNameLst>
                                          <p:attrName>ppt_x</p:attrName>
                                        </p:attrNameLst>
                                      </p:cBhvr>
                                      <p:tavLst>
                                        <p:tav tm="0">
                                          <p:val>
                                            <p:strVal val="#ppt_x"/>
                                          </p:val>
                                        </p:tav>
                                        <p:tav tm="100000">
                                          <p:val>
                                            <p:strVal val="#ppt_x"/>
                                          </p:val>
                                        </p:tav>
                                      </p:tavLst>
                                    </p:anim>
                                    <p:anim calcmode="lin" valueType="num">
                                      <p:cBhvr>
                                        <p:cTn id="25"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ldLvl="0" animBg="1"/>
      <p:bldP spid="13"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3220"/>
          </a:xfrm>
          <a:prstGeom prst="rect">
            <a:avLst/>
          </a:prstGeom>
          <a:noFill/>
        </p:spPr>
        <p:txBody>
          <a:bodyPr wrap="square" rtlCol="0">
            <a:spAutoFit/>
          </a:bodyPr>
          <a:lstStyle/>
          <a:p>
            <a:r>
              <a:rPr lang="zh-CN" altLang="en-US" sz="2800" b="1" spc="300" dirty="0">
                <a:solidFill>
                  <a:schemeClr val="tx1">
                    <a:lumMod val="75000"/>
                    <a:lumOff val="25000"/>
                  </a:schemeClr>
                </a:solidFill>
              </a:rPr>
              <a:t>赛题速览</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2341347" cy="523220"/>
          </a:xfrm>
          <a:prstGeom prst="rect">
            <a:avLst/>
          </a:prstGeom>
        </p:spPr>
        <p:txBody>
          <a:bodyPr wrap="none">
            <a:spAutoFit/>
          </a:bodyPr>
          <a:lstStyle/>
          <a:p>
            <a:r>
              <a:rPr lang="en-US" altLang="zh-CN" sz="2800" dirty="0">
                <a:solidFill>
                  <a:schemeClr val="tx1">
                    <a:lumMod val="75000"/>
                    <a:lumOff val="25000"/>
                  </a:schemeClr>
                </a:solidFill>
              </a:rPr>
              <a:t>QUICK VIEW</a:t>
            </a:r>
            <a:endParaRPr lang="zh-CN" altLang="en-US" sz="2800" dirty="0">
              <a:solidFill>
                <a:schemeClr val="tx1">
                  <a:lumMod val="75000"/>
                  <a:lumOff val="25000"/>
                </a:schemeClr>
              </a:solidFill>
            </a:endParaRPr>
          </a:p>
        </p:txBody>
      </p:sp>
      <p:grpSp>
        <p:nvGrpSpPr>
          <p:cNvPr id="4" name="组合 3"/>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rPr>
                <a:t>01</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38" name="图片 37">
            <a:extLst>
              <a:ext uri="{FF2B5EF4-FFF2-40B4-BE49-F238E27FC236}">
                <a16:creationId xmlns:a16="http://schemas.microsoft.com/office/drawing/2014/main" id="{C62BA9E4-3A81-45C4-926A-4913A88964F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2613" y="764492"/>
            <a:ext cx="6829045" cy="3299343"/>
          </a:xfrm>
          <a:prstGeom prst="rect">
            <a:avLst/>
          </a:prstGeom>
        </p:spPr>
      </p:pic>
      <p:pic>
        <p:nvPicPr>
          <p:cNvPr id="39" name="图片 38">
            <a:extLst>
              <a:ext uri="{FF2B5EF4-FFF2-40B4-BE49-F238E27FC236}">
                <a16:creationId xmlns:a16="http://schemas.microsoft.com/office/drawing/2014/main" id="{4D50DAD4-B500-41A9-9F6C-DC27710CA1D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694" y="4224248"/>
            <a:ext cx="7251161" cy="2322343"/>
          </a:xfrm>
          <a:prstGeom prst="rect">
            <a:avLst/>
          </a:prstGeom>
          <a:noFill/>
          <a:ln>
            <a:noFill/>
          </a:ln>
        </p:spPr>
      </p:pic>
      <p:sp>
        <p:nvSpPr>
          <p:cNvPr id="3" name="矩形 2">
            <a:extLst>
              <a:ext uri="{FF2B5EF4-FFF2-40B4-BE49-F238E27FC236}">
                <a16:creationId xmlns:a16="http://schemas.microsoft.com/office/drawing/2014/main" id="{626EF204-1239-43AA-8423-928667232A72}"/>
              </a:ext>
            </a:extLst>
          </p:cNvPr>
          <p:cNvSpPr/>
          <p:nvPr/>
        </p:nvSpPr>
        <p:spPr>
          <a:xfrm>
            <a:off x="7247467" y="1998590"/>
            <a:ext cx="5012787" cy="2065245"/>
          </a:xfrm>
          <a:prstGeom prst="rect">
            <a:avLst/>
          </a:prstGeom>
        </p:spPr>
        <p:txBody>
          <a:bodyPr wrap="square">
            <a:spAutoFit/>
          </a:bodyPr>
          <a:lstStyle/>
          <a:p>
            <a:pPr>
              <a:lnSpc>
                <a:spcPct val="150000"/>
              </a:lnSpc>
            </a:pPr>
            <a:r>
              <a:rPr lang="zh-CN" altLang="en-US" sz="2800" b="1" kern="100" dirty="0">
                <a:latin typeface="Times New Roman" panose="02020603050405020304" pitchFamily="18" charset="0"/>
                <a:ea typeface="宋体" panose="02010600030101010101" pitchFamily="2" charset="-122"/>
                <a:cs typeface="Times New Roman" panose="02020603050405020304" pitchFamily="18" charset="0"/>
              </a:rPr>
              <a:t>基本假设：</a:t>
            </a:r>
            <a:r>
              <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rPr>
              <a:t>        </a:t>
            </a:r>
          </a:p>
          <a:p>
            <a:pPr>
              <a:lnSpc>
                <a:spcPct val="150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、边界区域不做特殊的温度控制</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炉内空气温度会在短时间内达到稳定</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、以传送带为轴的同一横截面上温度相同</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3220"/>
          </a:xfrm>
          <a:prstGeom prst="rect">
            <a:avLst/>
          </a:prstGeom>
          <a:noFill/>
        </p:spPr>
        <p:txBody>
          <a:bodyPr wrap="square" rtlCol="0">
            <a:spAutoFit/>
          </a:bodyPr>
          <a:lstStyle/>
          <a:p>
            <a:r>
              <a:rPr lang="zh-CN" altLang="en-US" sz="2800" b="1" spc="300" dirty="0">
                <a:solidFill>
                  <a:schemeClr val="tx1">
                    <a:lumMod val="75000"/>
                    <a:lumOff val="25000"/>
                  </a:schemeClr>
                </a:solidFill>
              </a:rPr>
              <a:t>赛题速览</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2341347" cy="523220"/>
          </a:xfrm>
          <a:prstGeom prst="rect">
            <a:avLst/>
          </a:prstGeom>
        </p:spPr>
        <p:txBody>
          <a:bodyPr wrap="none">
            <a:spAutoFit/>
          </a:bodyPr>
          <a:lstStyle/>
          <a:p>
            <a:r>
              <a:rPr lang="en-US" altLang="zh-CN" sz="2800" dirty="0">
                <a:solidFill>
                  <a:schemeClr val="tx1">
                    <a:lumMod val="75000"/>
                    <a:lumOff val="25000"/>
                  </a:schemeClr>
                </a:solidFill>
              </a:rPr>
              <a:t>QUICK VIEW</a:t>
            </a:r>
            <a:endParaRPr lang="zh-CN" altLang="en-US" sz="2800" dirty="0">
              <a:solidFill>
                <a:schemeClr val="tx1">
                  <a:lumMod val="75000"/>
                  <a:lumOff val="25000"/>
                </a:schemeClr>
              </a:solidFill>
            </a:endParaRPr>
          </a:p>
        </p:txBody>
      </p:sp>
      <p:grpSp>
        <p:nvGrpSpPr>
          <p:cNvPr id="4" name="组合 3"/>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rPr>
                <a:t>01</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文本框 2">
            <a:extLst>
              <a:ext uri="{FF2B5EF4-FFF2-40B4-BE49-F238E27FC236}">
                <a16:creationId xmlns:a16="http://schemas.microsoft.com/office/drawing/2014/main" id="{B64CD65B-EA49-45BF-B692-956224B861C1}"/>
              </a:ext>
            </a:extLst>
          </p:cNvPr>
          <p:cNvSpPr txBox="1"/>
          <p:nvPr/>
        </p:nvSpPr>
        <p:spPr>
          <a:xfrm>
            <a:off x="118927" y="1289636"/>
            <a:ext cx="8377002" cy="4524315"/>
          </a:xfrm>
          <a:prstGeom prst="rect">
            <a:avLst/>
          </a:prstGeom>
          <a:noFill/>
        </p:spPr>
        <p:txBody>
          <a:bodyPr wrap="square" rtlCol="0">
            <a:spAutoFit/>
          </a:bodyPr>
          <a:lstStyle/>
          <a:p>
            <a:r>
              <a:rPr lang="zh-CN" altLang="zh-CN" b="1" dirty="0"/>
              <a:t>炉温曲线</a:t>
            </a:r>
            <a:r>
              <a:rPr lang="zh-CN" altLang="en-US" dirty="0"/>
              <a:t>：</a:t>
            </a:r>
            <a:r>
              <a:rPr lang="zh-CN" altLang="zh-CN" dirty="0"/>
              <a:t>焊接区域中心温度</a:t>
            </a:r>
            <a:r>
              <a:rPr lang="zh-CN" altLang="en-US" dirty="0"/>
              <a:t>随时间变化</a:t>
            </a:r>
            <a:r>
              <a:rPr lang="zh-CN" altLang="zh-CN" dirty="0"/>
              <a:t>曲线</a:t>
            </a:r>
            <a:endParaRPr lang="en-US" altLang="zh-CN" dirty="0"/>
          </a:p>
          <a:p>
            <a:endParaRPr lang="en-US" altLang="zh-CN" dirty="0"/>
          </a:p>
          <a:p>
            <a:pPr>
              <a:lnSpc>
                <a:spcPct val="150000"/>
              </a:lnSpc>
            </a:pPr>
            <a:r>
              <a:rPr lang="zh-CN" altLang="en-US" b="1" dirty="0"/>
              <a:t>固定参数</a:t>
            </a:r>
            <a:r>
              <a:rPr lang="zh-CN" altLang="en-US" dirty="0"/>
              <a:t>：</a:t>
            </a:r>
            <a:endParaRPr lang="en-US" altLang="zh-CN" dirty="0"/>
          </a:p>
          <a:p>
            <a:pPr lvl="1">
              <a:lnSpc>
                <a:spcPct val="150000"/>
              </a:lnSpc>
            </a:pPr>
            <a:r>
              <a:rPr lang="zh-CN" altLang="zh-CN" dirty="0"/>
              <a:t>小温区长度</a:t>
            </a:r>
            <a:r>
              <a:rPr lang="zh-CN" altLang="en-US" dirty="0"/>
              <a:t>：</a:t>
            </a:r>
            <a:r>
              <a:rPr lang="en-US" altLang="zh-CN" dirty="0"/>
              <a:t>30.5cm</a:t>
            </a:r>
          </a:p>
          <a:p>
            <a:pPr lvl="1">
              <a:lnSpc>
                <a:spcPct val="150000"/>
              </a:lnSpc>
            </a:pPr>
            <a:r>
              <a:rPr lang="zh-CN" altLang="en-US" dirty="0"/>
              <a:t>间隙：</a:t>
            </a:r>
            <a:r>
              <a:rPr lang="en-US" altLang="zh-CN" dirty="0"/>
              <a:t>5cm</a:t>
            </a:r>
          </a:p>
          <a:p>
            <a:pPr lvl="1">
              <a:lnSpc>
                <a:spcPct val="150000"/>
              </a:lnSpc>
            </a:pPr>
            <a:r>
              <a:rPr lang="zh-CN" altLang="zh-CN" dirty="0"/>
              <a:t>炉前</a:t>
            </a:r>
            <a:r>
              <a:rPr lang="zh-CN" altLang="en-US" dirty="0"/>
              <a:t>、炉后</a:t>
            </a:r>
            <a:r>
              <a:rPr lang="zh-CN" altLang="zh-CN" dirty="0"/>
              <a:t>区域</a:t>
            </a:r>
            <a:r>
              <a:rPr lang="zh-CN" altLang="en-US" dirty="0"/>
              <a:t>长度：</a:t>
            </a:r>
            <a:r>
              <a:rPr lang="en-US" altLang="zh-CN" dirty="0"/>
              <a:t>25cm</a:t>
            </a:r>
          </a:p>
          <a:p>
            <a:pPr lvl="1">
              <a:lnSpc>
                <a:spcPct val="150000"/>
              </a:lnSpc>
            </a:pPr>
            <a:r>
              <a:rPr lang="zh-CN" altLang="en-US" dirty="0"/>
              <a:t>车间温度 </a:t>
            </a:r>
            <a:r>
              <a:rPr lang="en-US" altLang="zh-CN" dirty="0"/>
              <a:t>T0</a:t>
            </a:r>
            <a:r>
              <a:rPr lang="zh-CN" altLang="en-US" dirty="0"/>
              <a:t>：</a:t>
            </a:r>
            <a:r>
              <a:rPr lang="en-US" altLang="zh-CN" dirty="0"/>
              <a:t>25</a:t>
            </a:r>
            <a:r>
              <a:rPr lang="zh-CN" altLang="en-US" dirty="0"/>
              <a:t>℃</a:t>
            </a:r>
            <a:endParaRPr lang="en-US" altLang="zh-CN" dirty="0"/>
          </a:p>
          <a:p>
            <a:pPr lvl="1">
              <a:lnSpc>
                <a:spcPct val="150000"/>
              </a:lnSpc>
            </a:pPr>
            <a:r>
              <a:rPr lang="en-US" altLang="zh-CN" dirty="0"/>
              <a:t>T10</a:t>
            </a:r>
            <a:r>
              <a:rPr lang="zh-CN" altLang="en-US" dirty="0"/>
              <a:t>、</a:t>
            </a:r>
            <a:r>
              <a:rPr lang="en-US" altLang="zh-CN" dirty="0"/>
              <a:t>T11</a:t>
            </a:r>
            <a:r>
              <a:rPr lang="zh-CN" altLang="en-US" dirty="0"/>
              <a:t>：</a:t>
            </a:r>
            <a:r>
              <a:rPr lang="en-US" altLang="zh-CN" dirty="0"/>
              <a:t>25</a:t>
            </a:r>
            <a:r>
              <a:rPr lang="zh-CN" altLang="en-US" dirty="0"/>
              <a:t>℃</a:t>
            </a:r>
            <a:endParaRPr lang="en-US" altLang="zh-CN" dirty="0"/>
          </a:p>
          <a:p>
            <a:pPr lvl="1">
              <a:lnSpc>
                <a:spcPct val="150000"/>
              </a:lnSpc>
            </a:pPr>
            <a:r>
              <a:rPr lang="zh-CN" altLang="zh-CN" dirty="0"/>
              <a:t>焊接区域厚度</a:t>
            </a:r>
            <a:r>
              <a:rPr lang="zh-CN" altLang="en-US" dirty="0"/>
              <a:t>：</a:t>
            </a:r>
            <a:r>
              <a:rPr lang="en-US" altLang="zh-CN" dirty="0"/>
              <a:t>0.15mm</a:t>
            </a:r>
          </a:p>
          <a:p>
            <a:pPr lvl="1">
              <a:lnSpc>
                <a:spcPct val="150000"/>
              </a:lnSpc>
            </a:pPr>
            <a:r>
              <a:rPr lang="zh-CN" altLang="en-US" dirty="0"/>
              <a:t>温度传感器起始工作温度：</a:t>
            </a:r>
            <a:r>
              <a:rPr lang="en-US" altLang="zh-CN" dirty="0"/>
              <a:t>30</a:t>
            </a:r>
            <a:r>
              <a:rPr lang="zh-CN" altLang="en-US" dirty="0"/>
              <a:t>℃</a:t>
            </a:r>
            <a:endParaRPr lang="en-US" altLang="zh-CN" dirty="0"/>
          </a:p>
          <a:p>
            <a:endParaRPr lang="en-US" altLang="zh-CN" dirty="0"/>
          </a:p>
          <a:p>
            <a:endParaRPr lang="en-US" altLang="zh-CN" dirty="0"/>
          </a:p>
        </p:txBody>
      </p:sp>
      <p:pic>
        <p:nvPicPr>
          <p:cNvPr id="19" name="图片 18">
            <a:extLst>
              <a:ext uri="{FF2B5EF4-FFF2-40B4-BE49-F238E27FC236}">
                <a16:creationId xmlns:a16="http://schemas.microsoft.com/office/drawing/2014/main" id="{83C8C0E2-E095-4A08-8CD0-89ECD33CD8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37001" y="3759200"/>
            <a:ext cx="8255000" cy="2811249"/>
          </a:xfrm>
          <a:prstGeom prst="rect">
            <a:avLst/>
          </a:prstGeom>
          <a:noFill/>
          <a:ln>
            <a:noFill/>
          </a:ln>
        </p:spPr>
      </p:pic>
    </p:spTree>
    <p:extLst>
      <p:ext uri="{BB962C8B-B14F-4D97-AF65-F5344CB8AC3E}">
        <p14:creationId xmlns:p14="http://schemas.microsoft.com/office/powerpoint/2010/main" val="1679172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3220"/>
          </a:xfrm>
          <a:prstGeom prst="rect">
            <a:avLst/>
          </a:prstGeom>
          <a:noFill/>
        </p:spPr>
        <p:txBody>
          <a:bodyPr wrap="square" rtlCol="0">
            <a:spAutoFit/>
          </a:bodyPr>
          <a:lstStyle/>
          <a:p>
            <a:r>
              <a:rPr lang="zh-CN" altLang="en-US" sz="2800" b="1" spc="300" dirty="0">
                <a:solidFill>
                  <a:schemeClr val="tx1">
                    <a:lumMod val="75000"/>
                    <a:lumOff val="25000"/>
                  </a:schemeClr>
                </a:solidFill>
              </a:rPr>
              <a:t>赛题速览</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2341347" cy="523220"/>
          </a:xfrm>
          <a:prstGeom prst="rect">
            <a:avLst/>
          </a:prstGeom>
        </p:spPr>
        <p:txBody>
          <a:bodyPr wrap="none">
            <a:spAutoFit/>
          </a:bodyPr>
          <a:lstStyle/>
          <a:p>
            <a:r>
              <a:rPr lang="en-US" altLang="zh-CN" sz="2800" dirty="0">
                <a:solidFill>
                  <a:schemeClr val="tx1">
                    <a:lumMod val="75000"/>
                    <a:lumOff val="25000"/>
                  </a:schemeClr>
                </a:solidFill>
              </a:rPr>
              <a:t>QUICK VIEW</a:t>
            </a:r>
            <a:endParaRPr lang="zh-CN" altLang="en-US" sz="2800" dirty="0">
              <a:solidFill>
                <a:schemeClr val="tx1">
                  <a:lumMod val="75000"/>
                  <a:lumOff val="25000"/>
                </a:schemeClr>
              </a:solidFill>
            </a:endParaRPr>
          </a:p>
        </p:txBody>
      </p:sp>
      <p:grpSp>
        <p:nvGrpSpPr>
          <p:cNvPr id="4" name="组合 3"/>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rPr>
                <a:t>01</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文本框 2">
            <a:extLst>
              <a:ext uri="{FF2B5EF4-FFF2-40B4-BE49-F238E27FC236}">
                <a16:creationId xmlns:a16="http://schemas.microsoft.com/office/drawing/2014/main" id="{B64CD65B-EA49-45BF-B692-956224B861C1}"/>
              </a:ext>
            </a:extLst>
          </p:cNvPr>
          <p:cNvSpPr txBox="1"/>
          <p:nvPr/>
        </p:nvSpPr>
        <p:spPr>
          <a:xfrm>
            <a:off x="243215" y="1280758"/>
            <a:ext cx="8377002" cy="3090398"/>
          </a:xfrm>
          <a:prstGeom prst="rect">
            <a:avLst/>
          </a:prstGeom>
          <a:noFill/>
        </p:spPr>
        <p:txBody>
          <a:bodyPr wrap="square" rtlCol="0">
            <a:spAutoFit/>
          </a:bodyPr>
          <a:lstStyle/>
          <a:p>
            <a:r>
              <a:rPr lang="zh-CN" altLang="zh-CN" b="1" dirty="0"/>
              <a:t>炉温曲线</a:t>
            </a:r>
            <a:r>
              <a:rPr lang="zh-CN" altLang="en-US" dirty="0"/>
              <a:t>：</a:t>
            </a:r>
            <a:r>
              <a:rPr lang="zh-CN" altLang="zh-CN" dirty="0"/>
              <a:t>焊接区域中心温度</a:t>
            </a:r>
            <a:r>
              <a:rPr lang="zh-CN" altLang="en-US" dirty="0"/>
              <a:t>随时间变化</a:t>
            </a:r>
            <a:r>
              <a:rPr lang="zh-CN" altLang="zh-CN" dirty="0"/>
              <a:t>曲线</a:t>
            </a:r>
            <a:endParaRPr lang="en-US" altLang="zh-CN" dirty="0"/>
          </a:p>
          <a:p>
            <a:endParaRPr lang="en-US" altLang="zh-CN" dirty="0"/>
          </a:p>
          <a:p>
            <a:pPr>
              <a:lnSpc>
                <a:spcPct val="150000"/>
              </a:lnSpc>
            </a:pPr>
            <a:r>
              <a:rPr lang="zh-CN" altLang="en-US" b="1" dirty="0"/>
              <a:t>可变参数</a:t>
            </a:r>
            <a:r>
              <a:rPr lang="zh-CN" altLang="en-US" dirty="0"/>
              <a:t>：</a:t>
            </a:r>
            <a:endParaRPr lang="en-US" altLang="zh-CN" dirty="0"/>
          </a:p>
          <a:p>
            <a:pPr>
              <a:lnSpc>
                <a:spcPct val="150000"/>
              </a:lnSpc>
            </a:pPr>
            <a:r>
              <a:rPr lang="en-US" altLang="zh-CN" dirty="0"/>
              <a:t>       T15</a:t>
            </a:r>
            <a:r>
              <a:rPr lang="zh-CN" altLang="en-US" dirty="0"/>
              <a:t>：</a:t>
            </a:r>
            <a:r>
              <a:rPr lang="en-US" altLang="zh-CN" dirty="0"/>
              <a:t>175 ± 10</a:t>
            </a:r>
            <a:r>
              <a:rPr lang="zh-CN" altLang="en-US" dirty="0"/>
              <a:t>℃</a:t>
            </a:r>
            <a:endParaRPr lang="en-US" altLang="zh-CN" dirty="0"/>
          </a:p>
          <a:p>
            <a:pPr>
              <a:lnSpc>
                <a:spcPct val="150000"/>
              </a:lnSpc>
            </a:pPr>
            <a:r>
              <a:rPr lang="en-US" altLang="zh-CN" dirty="0"/>
              <a:t>       T6</a:t>
            </a:r>
            <a:r>
              <a:rPr lang="zh-CN" altLang="en-US" dirty="0"/>
              <a:t>：</a:t>
            </a:r>
            <a:r>
              <a:rPr lang="en-US" altLang="zh-CN" dirty="0"/>
              <a:t>195 ± 10</a:t>
            </a:r>
            <a:r>
              <a:rPr lang="zh-CN" altLang="en-US" dirty="0"/>
              <a:t>℃</a:t>
            </a:r>
            <a:endParaRPr lang="en-US" altLang="zh-CN" dirty="0"/>
          </a:p>
          <a:p>
            <a:pPr>
              <a:lnSpc>
                <a:spcPct val="150000"/>
              </a:lnSpc>
            </a:pPr>
            <a:r>
              <a:rPr lang="en-US" altLang="zh-CN" dirty="0"/>
              <a:t>       T7</a:t>
            </a:r>
            <a:r>
              <a:rPr lang="zh-CN" altLang="en-US" dirty="0"/>
              <a:t>：</a:t>
            </a:r>
            <a:r>
              <a:rPr lang="en-US" altLang="zh-CN" dirty="0"/>
              <a:t>235 ± 10</a:t>
            </a:r>
            <a:r>
              <a:rPr lang="zh-CN" altLang="en-US" dirty="0"/>
              <a:t>℃</a:t>
            </a:r>
            <a:endParaRPr lang="en-US" altLang="zh-CN" dirty="0"/>
          </a:p>
          <a:p>
            <a:pPr>
              <a:lnSpc>
                <a:spcPct val="150000"/>
              </a:lnSpc>
            </a:pPr>
            <a:r>
              <a:rPr lang="en-US" altLang="zh-CN" dirty="0"/>
              <a:t>       T89</a:t>
            </a:r>
            <a:r>
              <a:rPr lang="zh-CN" altLang="en-US" dirty="0"/>
              <a:t>：</a:t>
            </a:r>
            <a:r>
              <a:rPr lang="en-US" altLang="zh-CN" dirty="0"/>
              <a:t>255 ± 10</a:t>
            </a:r>
            <a:r>
              <a:rPr lang="zh-CN" altLang="en-US" dirty="0"/>
              <a:t>℃</a:t>
            </a:r>
            <a:endParaRPr lang="en-US" altLang="zh-CN" dirty="0"/>
          </a:p>
          <a:p>
            <a:pPr>
              <a:lnSpc>
                <a:spcPct val="150000"/>
              </a:lnSpc>
            </a:pPr>
            <a:r>
              <a:rPr lang="en-US" altLang="zh-CN" dirty="0"/>
              <a:t>       </a:t>
            </a:r>
            <a:r>
              <a:rPr lang="zh-CN" altLang="en-US" dirty="0"/>
              <a:t>过炉速度</a:t>
            </a:r>
            <a:r>
              <a:rPr lang="en-US" altLang="zh-CN" dirty="0"/>
              <a:t>v</a:t>
            </a:r>
            <a:r>
              <a:rPr lang="zh-CN" altLang="en-US" dirty="0"/>
              <a:t>：</a:t>
            </a:r>
            <a:r>
              <a:rPr lang="en-US" altLang="zh-CN" dirty="0"/>
              <a:t>65~100 cm/min</a:t>
            </a:r>
          </a:p>
        </p:txBody>
      </p:sp>
      <p:pic>
        <p:nvPicPr>
          <p:cNvPr id="19" name="图片 18">
            <a:extLst>
              <a:ext uri="{FF2B5EF4-FFF2-40B4-BE49-F238E27FC236}">
                <a16:creationId xmlns:a16="http://schemas.microsoft.com/office/drawing/2014/main" id="{83C8C0E2-E095-4A08-8CD0-89ECD33CD8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14999" y="3971384"/>
            <a:ext cx="8377001" cy="2604341"/>
          </a:xfrm>
          <a:prstGeom prst="rect">
            <a:avLst/>
          </a:prstGeom>
          <a:noFill/>
          <a:ln>
            <a:noFill/>
          </a:ln>
        </p:spPr>
      </p:pic>
    </p:spTree>
    <p:extLst>
      <p:ext uri="{BB962C8B-B14F-4D97-AF65-F5344CB8AC3E}">
        <p14:creationId xmlns:p14="http://schemas.microsoft.com/office/powerpoint/2010/main" val="496436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3220"/>
          </a:xfrm>
          <a:prstGeom prst="rect">
            <a:avLst/>
          </a:prstGeom>
          <a:noFill/>
        </p:spPr>
        <p:txBody>
          <a:bodyPr wrap="square" rtlCol="0">
            <a:spAutoFit/>
          </a:bodyPr>
          <a:lstStyle/>
          <a:p>
            <a:r>
              <a:rPr lang="zh-CN" altLang="en-US" sz="2800" b="1" spc="300" dirty="0">
                <a:solidFill>
                  <a:schemeClr val="tx1">
                    <a:lumMod val="75000"/>
                    <a:lumOff val="25000"/>
                  </a:schemeClr>
                </a:solidFill>
              </a:rPr>
              <a:t>赛题速览</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2341347" cy="523220"/>
          </a:xfrm>
          <a:prstGeom prst="rect">
            <a:avLst/>
          </a:prstGeom>
        </p:spPr>
        <p:txBody>
          <a:bodyPr wrap="none">
            <a:spAutoFit/>
          </a:bodyPr>
          <a:lstStyle/>
          <a:p>
            <a:r>
              <a:rPr lang="en-US" altLang="zh-CN" sz="2800" dirty="0">
                <a:solidFill>
                  <a:schemeClr val="tx1">
                    <a:lumMod val="75000"/>
                    <a:lumOff val="25000"/>
                  </a:schemeClr>
                </a:solidFill>
              </a:rPr>
              <a:t>QUICK VIEW</a:t>
            </a:r>
            <a:endParaRPr lang="zh-CN" altLang="en-US" sz="2800" dirty="0">
              <a:solidFill>
                <a:schemeClr val="tx1">
                  <a:lumMod val="75000"/>
                  <a:lumOff val="25000"/>
                </a:schemeClr>
              </a:solidFill>
            </a:endParaRPr>
          </a:p>
        </p:txBody>
      </p:sp>
      <p:grpSp>
        <p:nvGrpSpPr>
          <p:cNvPr id="4" name="组合 3"/>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rPr>
                <a:t>01</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文本框 2">
            <a:extLst>
              <a:ext uri="{FF2B5EF4-FFF2-40B4-BE49-F238E27FC236}">
                <a16:creationId xmlns:a16="http://schemas.microsoft.com/office/drawing/2014/main" id="{B64CD65B-EA49-45BF-B692-956224B861C1}"/>
              </a:ext>
            </a:extLst>
          </p:cNvPr>
          <p:cNvSpPr txBox="1"/>
          <p:nvPr/>
        </p:nvSpPr>
        <p:spPr>
          <a:xfrm>
            <a:off x="1518082" y="1296138"/>
            <a:ext cx="8377002" cy="830997"/>
          </a:xfrm>
          <a:prstGeom prst="rect">
            <a:avLst/>
          </a:prstGeom>
          <a:noFill/>
        </p:spPr>
        <p:txBody>
          <a:bodyPr wrap="square" rtlCol="0">
            <a:spAutoFit/>
          </a:bodyPr>
          <a:lstStyle/>
          <a:p>
            <a:r>
              <a:rPr lang="zh-CN" altLang="en-US" sz="2400" dirty="0"/>
              <a:t>制程界限（</a:t>
            </a:r>
            <a:r>
              <a:rPr lang="zh-CN" altLang="zh-CN" sz="2400" dirty="0"/>
              <a:t>炉温曲线</a:t>
            </a:r>
            <a:r>
              <a:rPr lang="zh-CN" altLang="en-US" sz="2400" dirty="0"/>
              <a:t>所</a:t>
            </a:r>
            <a:r>
              <a:rPr lang="zh-CN" altLang="zh-CN" sz="2400" dirty="0"/>
              <a:t>应满足的要求</a:t>
            </a:r>
            <a:r>
              <a:rPr lang="zh-CN" altLang="en-US" sz="2400" dirty="0"/>
              <a:t>）：</a:t>
            </a:r>
            <a:endParaRPr lang="en-US" altLang="zh-CN" sz="2400" dirty="0"/>
          </a:p>
          <a:p>
            <a:endParaRPr lang="en-US" altLang="zh-CN" sz="2400" dirty="0"/>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ED3ABA1E-4756-425C-8480-983CB8CC5F72}"/>
                  </a:ext>
                </a:extLst>
              </p:cNvPr>
              <p:cNvGraphicFramePr>
                <a:graphicFrameLocks noGrp="1"/>
              </p:cNvGraphicFramePr>
              <p:nvPr>
                <p:extLst>
                  <p:ext uri="{D42A27DB-BD31-4B8C-83A1-F6EECF244321}">
                    <p14:modId xmlns:p14="http://schemas.microsoft.com/office/powerpoint/2010/main" val="736653623"/>
                  </p:ext>
                </p:extLst>
              </p:nvPr>
            </p:nvGraphicFramePr>
            <p:xfrm>
              <a:off x="1238845" y="2104007"/>
              <a:ext cx="9183539" cy="3812960"/>
            </p:xfrm>
            <a:graphic>
              <a:graphicData uri="http://schemas.openxmlformats.org/drawingml/2006/table">
                <a:tbl>
                  <a:tblPr firstRow="1" firstCol="1" bandRow="1">
                    <a:tableStyleId>{5C22544A-7EE6-4342-B048-85BDC9FD1C3A}</a:tableStyleId>
                  </a:tblPr>
                  <a:tblGrid>
                    <a:gridCol w="5002445">
                      <a:extLst>
                        <a:ext uri="{9D8B030D-6E8A-4147-A177-3AD203B41FA5}">
                          <a16:colId xmlns:a16="http://schemas.microsoft.com/office/drawing/2014/main" val="859374463"/>
                        </a:ext>
                      </a:extLst>
                    </a:gridCol>
                    <a:gridCol w="1059505">
                      <a:extLst>
                        <a:ext uri="{9D8B030D-6E8A-4147-A177-3AD203B41FA5}">
                          <a16:colId xmlns:a16="http://schemas.microsoft.com/office/drawing/2014/main" val="1743687785"/>
                        </a:ext>
                      </a:extLst>
                    </a:gridCol>
                    <a:gridCol w="1582287">
                      <a:extLst>
                        <a:ext uri="{9D8B030D-6E8A-4147-A177-3AD203B41FA5}">
                          <a16:colId xmlns:a16="http://schemas.microsoft.com/office/drawing/2014/main" val="4160603391"/>
                        </a:ext>
                      </a:extLst>
                    </a:gridCol>
                    <a:gridCol w="1539302">
                      <a:extLst>
                        <a:ext uri="{9D8B030D-6E8A-4147-A177-3AD203B41FA5}">
                          <a16:colId xmlns:a16="http://schemas.microsoft.com/office/drawing/2014/main" val="1379685164"/>
                        </a:ext>
                      </a:extLst>
                    </a:gridCol>
                  </a:tblGrid>
                  <a:tr h="953240">
                    <a:tc>
                      <a:txBody>
                        <a:bodyPr/>
                        <a:lstStyle/>
                        <a:p>
                          <a:pPr algn="ctr">
                            <a:spcAft>
                              <a:spcPts val="0"/>
                            </a:spcAft>
                          </a:pPr>
                          <a:r>
                            <a:rPr lang="zh-CN" sz="2800" kern="100" dirty="0">
                              <a:effectLst/>
                            </a:rPr>
                            <a:t>界限名称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dirty="0">
                              <a:effectLst/>
                            </a:rPr>
                            <a:t>最低值</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dirty="0">
                              <a:effectLst/>
                            </a:rPr>
                            <a:t>最高值</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dirty="0">
                              <a:effectLst/>
                            </a:rPr>
                            <a:t>单位</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15846305"/>
                      </a:ext>
                    </a:extLst>
                  </a:tr>
                  <a:tr h="476620">
                    <a:tc>
                      <a:txBody>
                        <a:bodyPr/>
                        <a:lstStyle/>
                        <a:p>
                          <a:pPr algn="ctr">
                            <a:spcAft>
                              <a:spcPts val="0"/>
                            </a:spcAft>
                          </a:pPr>
                          <a:r>
                            <a:rPr lang="zh-CN" sz="1600" kern="100" dirty="0">
                              <a:effectLst/>
                            </a:rPr>
                            <a:t>温度上升斜率</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0</m:t>
                                </m:r>
                              </m:oMath>
                            </m:oMathPara>
                          </a14:m>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3</m:t>
                                </m:r>
                              </m:oMath>
                            </m:oMathPara>
                          </a14:m>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100">
                              <a:effectLst/>
                            </a:rPr>
                            <a:t>ºC/s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88804780"/>
                      </a:ext>
                    </a:extLst>
                  </a:tr>
                  <a:tr h="476620">
                    <a:tc>
                      <a:txBody>
                        <a:bodyPr/>
                        <a:lstStyle/>
                        <a:p>
                          <a:pPr algn="ctr">
                            <a:spcAft>
                              <a:spcPts val="0"/>
                            </a:spcAft>
                          </a:pPr>
                          <a:r>
                            <a:rPr lang="zh-CN" sz="1600" kern="100" dirty="0">
                              <a:effectLst/>
                            </a:rPr>
                            <a:t>温度下降斜率</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−3</m:t>
                                </m:r>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0</m:t>
                                </m:r>
                              </m:oMath>
                            </m:oMathPara>
                          </a14:m>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100">
                              <a:effectLst/>
                            </a:rPr>
                            <a:t>ºC/s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60740963"/>
                      </a:ext>
                    </a:extLst>
                  </a:tr>
                  <a:tr h="953240">
                    <a:tc>
                      <a:txBody>
                        <a:bodyPr/>
                        <a:lstStyle/>
                        <a:p>
                          <a:pPr algn="ctr">
                            <a:spcAft>
                              <a:spcPts val="0"/>
                            </a:spcAft>
                          </a:pPr>
                          <a:r>
                            <a:rPr lang="zh-CN" sz="1600" kern="100" dirty="0">
                              <a:effectLst/>
                            </a:rPr>
                            <a:t>温度上升过程中在</a:t>
                          </a:r>
                          <a:r>
                            <a:rPr lang="en-US" sz="1600" kern="100" dirty="0">
                              <a:effectLst/>
                            </a:rPr>
                            <a:t>150ºC~190ºC</a:t>
                          </a:r>
                          <a:r>
                            <a:rPr lang="zh-CN" sz="1600" kern="100" dirty="0">
                              <a:effectLst/>
                            </a:rPr>
                            <a:t>的时间</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60</m:t>
                                </m:r>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120</m:t>
                                </m:r>
                              </m:oMath>
                            </m:oMathPara>
                          </a14:m>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100" dirty="0">
                              <a:effectLst/>
                            </a:rPr>
                            <a:t>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7524434"/>
                      </a:ext>
                    </a:extLst>
                  </a:tr>
                  <a:tr h="476620">
                    <a:tc>
                      <a:txBody>
                        <a:bodyPr/>
                        <a:lstStyle/>
                        <a:p>
                          <a:pPr algn="ctr">
                            <a:spcAft>
                              <a:spcPts val="0"/>
                            </a:spcAft>
                          </a:pPr>
                          <a:r>
                            <a:rPr lang="zh-CN" sz="1600" kern="100" dirty="0">
                              <a:effectLst/>
                            </a:rPr>
                            <a:t>温度大于</a:t>
                          </a:r>
                          <a:r>
                            <a:rPr lang="en-US" sz="1600" kern="100" dirty="0">
                              <a:effectLst/>
                            </a:rPr>
                            <a:t>217ºC</a:t>
                          </a:r>
                          <a:r>
                            <a:rPr lang="zh-CN" sz="1600" kern="100" dirty="0">
                              <a:effectLst/>
                            </a:rPr>
                            <a:t>的时间</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40</m:t>
                                </m:r>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90</m:t>
                                </m:r>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100" dirty="0">
                              <a:effectLst/>
                            </a:rPr>
                            <a:t>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83448809"/>
                      </a:ext>
                    </a:extLst>
                  </a:tr>
                  <a:tr h="476620">
                    <a:tc>
                      <a:txBody>
                        <a:bodyPr/>
                        <a:lstStyle/>
                        <a:p>
                          <a:pPr algn="ctr">
                            <a:spcAft>
                              <a:spcPts val="0"/>
                            </a:spcAft>
                          </a:pPr>
                          <a:r>
                            <a:rPr lang="zh-CN" sz="1600" kern="100" dirty="0">
                              <a:effectLst/>
                            </a:rPr>
                            <a:t>峰值温度</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240</m:t>
                                </m:r>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250</m:t>
                                </m:r>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800" kern="100" dirty="0">
                              <a:effectLst/>
                            </a:rPr>
                            <a:t>ºC</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1684805"/>
                      </a:ext>
                    </a:extLst>
                  </a:tr>
                </a:tbl>
              </a:graphicData>
            </a:graphic>
          </p:graphicFrame>
        </mc:Choice>
        <mc:Fallback xmlns="">
          <p:graphicFrame>
            <p:nvGraphicFramePr>
              <p:cNvPr id="8" name="表格 7">
                <a:extLst>
                  <a:ext uri="{FF2B5EF4-FFF2-40B4-BE49-F238E27FC236}">
                    <a16:creationId xmlns:a16="http://schemas.microsoft.com/office/drawing/2014/main" id="{ED3ABA1E-4756-425C-8480-983CB8CC5F72}"/>
                  </a:ext>
                </a:extLst>
              </p:cNvPr>
              <p:cNvGraphicFramePr>
                <a:graphicFrameLocks noGrp="1"/>
              </p:cNvGraphicFramePr>
              <p:nvPr>
                <p:extLst>
                  <p:ext uri="{D42A27DB-BD31-4B8C-83A1-F6EECF244321}">
                    <p14:modId xmlns:p14="http://schemas.microsoft.com/office/powerpoint/2010/main" val="736653623"/>
                  </p:ext>
                </p:extLst>
              </p:nvPr>
            </p:nvGraphicFramePr>
            <p:xfrm>
              <a:off x="1238845" y="2104007"/>
              <a:ext cx="9183539" cy="3812960"/>
            </p:xfrm>
            <a:graphic>
              <a:graphicData uri="http://schemas.openxmlformats.org/drawingml/2006/table">
                <a:tbl>
                  <a:tblPr firstRow="1" firstCol="1" bandRow="1">
                    <a:tableStyleId>{5C22544A-7EE6-4342-B048-85BDC9FD1C3A}</a:tableStyleId>
                  </a:tblPr>
                  <a:tblGrid>
                    <a:gridCol w="5002445">
                      <a:extLst>
                        <a:ext uri="{9D8B030D-6E8A-4147-A177-3AD203B41FA5}">
                          <a16:colId xmlns:a16="http://schemas.microsoft.com/office/drawing/2014/main" val="859374463"/>
                        </a:ext>
                      </a:extLst>
                    </a:gridCol>
                    <a:gridCol w="1059505">
                      <a:extLst>
                        <a:ext uri="{9D8B030D-6E8A-4147-A177-3AD203B41FA5}">
                          <a16:colId xmlns:a16="http://schemas.microsoft.com/office/drawing/2014/main" val="1743687785"/>
                        </a:ext>
                      </a:extLst>
                    </a:gridCol>
                    <a:gridCol w="1582287">
                      <a:extLst>
                        <a:ext uri="{9D8B030D-6E8A-4147-A177-3AD203B41FA5}">
                          <a16:colId xmlns:a16="http://schemas.microsoft.com/office/drawing/2014/main" val="4160603391"/>
                        </a:ext>
                      </a:extLst>
                    </a:gridCol>
                    <a:gridCol w="1539302">
                      <a:extLst>
                        <a:ext uri="{9D8B030D-6E8A-4147-A177-3AD203B41FA5}">
                          <a16:colId xmlns:a16="http://schemas.microsoft.com/office/drawing/2014/main" val="1379685164"/>
                        </a:ext>
                      </a:extLst>
                    </a:gridCol>
                  </a:tblGrid>
                  <a:tr h="953240">
                    <a:tc>
                      <a:txBody>
                        <a:bodyPr/>
                        <a:lstStyle/>
                        <a:p>
                          <a:pPr algn="ctr">
                            <a:spcAft>
                              <a:spcPts val="0"/>
                            </a:spcAft>
                          </a:pPr>
                          <a:r>
                            <a:rPr lang="zh-CN" sz="2800" kern="100" dirty="0">
                              <a:effectLst/>
                            </a:rPr>
                            <a:t>界限名称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dirty="0">
                              <a:effectLst/>
                            </a:rPr>
                            <a:t>最低值</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dirty="0">
                              <a:effectLst/>
                            </a:rPr>
                            <a:t>最高值</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dirty="0">
                              <a:effectLst/>
                            </a:rPr>
                            <a:t>单位</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15846305"/>
                      </a:ext>
                    </a:extLst>
                  </a:tr>
                  <a:tr h="476620">
                    <a:tc>
                      <a:txBody>
                        <a:bodyPr/>
                        <a:lstStyle/>
                        <a:p>
                          <a:pPr algn="ctr">
                            <a:spcAft>
                              <a:spcPts val="0"/>
                            </a:spcAft>
                          </a:pPr>
                          <a:r>
                            <a:rPr lang="zh-CN" sz="1600" kern="100" dirty="0">
                              <a:effectLst/>
                            </a:rPr>
                            <a:t>温度上升斜率</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472414" t="-202564" r="-296552" b="-508974"/>
                          </a:stretch>
                        </a:blipFill>
                      </a:tcPr>
                    </a:tc>
                    <a:tc>
                      <a:txBody>
                        <a:bodyPr/>
                        <a:lstStyle/>
                        <a:p>
                          <a:endParaRPr lang="zh-CN"/>
                        </a:p>
                      </a:txBody>
                      <a:tcPr marL="68580" marR="68580" marT="0" marB="0" anchor="ctr">
                        <a:blipFill>
                          <a:blip r:embed="rId3"/>
                          <a:stretch>
                            <a:fillRect l="-384556" t="-202564" r="-99228" b="-508974"/>
                          </a:stretch>
                        </a:blipFill>
                      </a:tcPr>
                    </a:tc>
                    <a:tc>
                      <a:txBody>
                        <a:bodyPr/>
                        <a:lstStyle/>
                        <a:p>
                          <a:pPr algn="ctr">
                            <a:spcAft>
                              <a:spcPts val="0"/>
                            </a:spcAft>
                          </a:pPr>
                          <a:r>
                            <a:rPr lang="en-US" sz="1800" kern="100">
                              <a:effectLst/>
                            </a:rPr>
                            <a:t>ºC/s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88804780"/>
                      </a:ext>
                    </a:extLst>
                  </a:tr>
                  <a:tr h="476620">
                    <a:tc>
                      <a:txBody>
                        <a:bodyPr/>
                        <a:lstStyle/>
                        <a:p>
                          <a:pPr algn="ctr">
                            <a:spcAft>
                              <a:spcPts val="0"/>
                            </a:spcAft>
                          </a:pPr>
                          <a:r>
                            <a:rPr lang="zh-CN" sz="1600" kern="100" dirty="0">
                              <a:effectLst/>
                            </a:rPr>
                            <a:t>温度下降斜率</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472414" t="-302564" r="-296552" b="-408974"/>
                          </a:stretch>
                        </a:blipFill>
                      </a:tcPr>
                    </a:tc>
                    <a:tc>
                      <a:txBody>
                        <a:bodyPr/>
                        <a:lstStyle/>
                        <a:p>
                          <a:endParaRPr lang="zh-CN"/>
                        </a:p>
                      </a:txBody>
                      <a:tcPr marL="68580" marR="68580" marT="0" marB="0" anchor="ctr">
                        <a:blipFill>
                          <a:blip r:embed="rId3"/>
                          <a:stretch>
                            <a:fillRect l="-384556" t="-302564" r="-99228" b="-408974"/>
                          </a:stretch>
                        </a:blipFill>
                      </a:tcPr>
                    </a:tc>
                    <a:tc>
                      <a:txBody>
                        <a:bodyPr/>
                        <a:lstStyle/>
                        <a:p>
                          <a:pPr algn="ctr">
                            <a:spcAft>
                              <a:spcPts val="0"/>
                            </a:spcAft>
                          </a:pPr>
                          <a:r>
                            <a:rPr lang="en-US" sz="1800" kern="100">
                              <a:effectLst/>
                            </a:rPr>
                            <a:t>ºC/s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60740963"/>
                      </a:ext>
                    </a:extLst>
                  </a:tr>
                  <a:tr h="953240">
                    <a:tc>
                      <a:txBody>
                        <a:bodyPr/>
                        <a:lstStyle/>
                        <a:p>
                          <a:pPr algn="ctr">
                            <a:spcAft>
                              <a:spcPts val="0"/>
                            </a:spcAft>
                          </a:pPr>
                          <a:r>
                            <a:rPr lang="zh-CN" sz="1600" kern="100" dirty="0">
                              <a:effectLst/>
                            </a:rPr>
                            <a:t>温度上升过程中在</a:t>
                          </a:r>
                          <a:r>
                            <a:rPr lang="en-US" sz="1600" kern="100" dirty="0">
                              <a:effectLst/>
                            </a:rPr>
                            <a:t>150ºC~190ºC</a:t>
                          </a:r>
                          <a:r>
                            <a:rPr lang="zh-CN" sz="1600" kern="100" dirty="0">
                              <a:effectLst/>
                            </a:rPr>
                            <a:t>的时间</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472414" t="-200000" r="-296552" b="-103185"/>
                          </a:stretch>
                        </a:blipFill>
                      </a:tcPr>
                    </a:tc>
                    <a:tc>
                      <a:txBody>
                        <a:bodyPr/>
                        <a:lstStyle/>
                        <a:p>
                          <a:endParaRPr lang="zh-CN"/>
                        </a:p>
                      </a:txBody>
                      <a:tcPr marL="68580" marR="68580" marT="0" marB="0" anchor="ctr">
                        <a:blipFill>
                          <a:blip r:embed="rId3"/>
                          <a:stretch>
                            <a:fillRect l="-384556" t="-200000" r="-99228" b="-103185"/>
                          </a:stretch>
                        </a:blipFill>
                      </a:tcPr>
                    </a:tc>
                    <a:tc>
                      <a:txBody>
                        <a:bodyPr/>
                        <a:lstStyle/>
                        <a:p>
                          <a:pPr algn="ctr">
                            <a:spcAft>
                              <a:spcPts val="0"/>
                            </a:spcAft>
                          </a:pPr>
                          <a:r>
                            <a:rPr lang="en-US" sz="1800" kern="100" dirty="0">
                              <a:effectLst/>
                            </a:rPr>
                            <a:t>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7524434"/>
                      </a:ext>
                    </a:extLst>
                  </a:tr>
                  <a:tr h="476620">
                    <a:tc>
                      <a:txBody>
                        <a:bodyPr/>
                        <a:lstStyle/>
                        <a:p>
                          <a:pPr algn="ctr">
                            <a:spcAft>
                              <a:spcPts val="0"/>
                            </a:spcAft>
                          </a:pPr>
                          <a:r>
                            <a:rPr lang="zh-CN" sz="1600" kern="100" dirty="0">
                              <a:effectLst/>
                            </a:rPr>
                            <a:t>温度大于</a:t>
                          </a:r>
                          <a:r>
                            <a:rPr lang="en-US" sz="1600" kern="100" dirty="0">
                              <a:effectLst/>
                            </a:rPr>
                            <a:t>217ºC</a:t>
                          </a:r>
                          <a:r>
                            <a:rPr lang="zh-CN" sz="1600" kern="100" dirty="0">
                              <a:effectLst/>
                            </a:rPr>
                            <a:t>的时间</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472414" t="-603846" r="-296552" b="-107692"/>
                          </a:stretch>
                        </a:blipFill>
                      </a:tcPr>
                    </a:tc>
                    <a:tc>
                      <a:txBody>
                        <a:bodyPr/>
                        <a:lstStyle/>
                        <a:p>
                          <a:endParaRPr lang="zh-CN"/>
                        </a:p>
                      </a:txBody>
                      <a:tcPr marL="68580" marR="68580" marT="0" marB="0" anchor="ctr">
                        <a:blipFill>
                          <a:blip r:embed="rId3"/>
                          <a:stretch>
                            <a:fillRect l="-384556" t="-603846" r="-99228" b="-107692"/>
                          </a:stretch>
                        </a:blipFill>
                      </a:tcPr>
                    </a:tc>
                    <a:tc>
                      <a:txBody>
                        <a:bodyPr/>
                        <a:lstStyle/>
                        <a:p>
                          <a:pPr algn="ctr">
                            <a:spcAft>
                              <a:spcPts val="0"/>
                            </a:spcAft>
                          </a:pPr>
                          <a:r>
                            <a:rPr lang="en-US" sz="1800" kern="100" dirty="0">
                              <a:effectLst/>
                            </a:rPr>
                            <a:t>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83448809"/>
                      </a:ext>
                    </a:extLst>
                  </a:tr>
                  <a:tr h="476620">
                    <a:tc>
                      <a:txBody>
                        <a:bodyPr/>
                        <a:lstStyle/>
                        <a:p>
                          <a:pPr algn="ctr">
                            <a:spcAft>
                              <a:spcPts val="0"/>
                            </a:spcAft>
                          </a:pPr>
                          <a:r>
                            <a:rPr lang="zh-CN" sz="1600" kern="100" dirty="0">
                              <a:effectLst/>
                            </a:rPr>
                            <a:t>峰值温度</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3"/>
                          <a:stretch>
                            <a:fillRect l="-472414" t="-703846" r="-296552" b="-7692"/>
                          </a:stretch>
                        </a:blipFill>
                      </a:tcPr>
                    </a:tc>
                    <a:tc>
                      <a:txBody>
                        <a:bodyPr/>
                        <a:lstStyle/>
                        <a:p>
                          <a:endParaRPr lang="zh-CN"/>
                        </a:p>
                      </a:txBody>
                      <a:tcPr marL="68580" marR="68580" marT="0" marB="0" anchor="ctr">
                        <a:blipFill>
                          <a:blip r:embed="rId3"/>
                          <a:stretch>
                            <a:fillRect l="-384556" t="-703846" r="-99228" b="-7692"/>
                          </a:stretch>
                        </a:blipFill>
                      </a:tcPr>
                    </a:tc>
                    <a:tc>
                      <a:txBody>
                        <a:bodyPr/>
                        <a:lstStyle/>
                        <a:p>
                          <a:pPr algn="ctr">
                            <a:spcAft>
                              <a:spcPts val="0"/>
                            </a:spcAft>
                          </a:pPr>
                          <a:r>
                            <a:rPr lang="en-US" sz="1800" kern="100" dirty="0">
                              <a:effectLst/>
                            </a:rPr>
                            <a:t>ºC</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1684805"/>
                      </a:ext>
                    </a:extLst>
                  </a:tr>
                </a:tbl>
              </a:graphicData>
            </a:graphic>
          </p:graphicFrame>
        </mc:Fallback>
      </mc:AlternateContent>
    </p:spTree>
    <p:extLst>
      <p:ext uri="{BB962C8B-B14F-4D97-AF65-F5344CB8AC3E}">
        <p14:creationId xmlns:p14="http://schemas.microsoft.com/office/powerpoint/2010/main" val="3625217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3220"/>
          </a:xfrm>
          <a:prstGeom prst="rect">
            <a:avLst/>
          </a:prstGeom>
          <a:noFill/>
        </p:spPr>
        <p:txBody>
          <a:bodyPr wrap="square" rtlCol="0">
            <a:spAutoFit/>
          </a:bodyPr>
          <a:lstStyle/>
          <a:p>
            <a:r>
              <a:rPr lang="zh-CN" altLang="en-US" sz="2800" b="1" spc="300" dirty="0">
                <a:solidFill>
                  <a:schemeClr val="tx1">
                    <a:lumMod val="75000"/>
                    <a:lumOff val="25000"/>
                  </a:schemeClr>
                </a:solidFill>
              </a:rPr>
              <a:t>赛题速览</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2341347" cy="523220"/>
          </a:xfrm>
          <a:prstGeom prst="rect">
            <a:avLst/>
          </a:prstGeom>
        </p:spPr>
        <p:txBody>
          <a:bodyPr wrap="none">
            <a:spAutoFit/>
          </a:bodyPr>
          <a:lstStyle/>
          <a:p>
            <a:r>
              <a:rPr lang="en-US" altLang="zh-CN" sz="2800" dirty="0">
                <a:solidFill>
                  <a:schemeClr val="tx1">
                    <a:lumMod val="75000"/>
                    <a:lumOff val="25000"/>
                  </a:schemeClr>
                </a:solidFill>
              </a:rPr>
              <a:t>QUICK VIEW</a:t>
            </a:r>
            <a:endParaRPr lang="zh-CN" altLang="en-US" sz="2800" dirty="0">
              <a:solidFill>
                <a:schemeClr val="tx1">
                  <a:lumMod val="75000"/>
                  <a:lumOff val="25000"/>
                </a:schemeClr>
              </a:solidFill>
            </a:endParaRPr>
          </a:p>
        </p:txBody>
      </p:sp>
      <p:grpSp>
        <p:nvGrpSpPr>
          <p:cNvPr id="4" name="组合 3"/>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rPr>
                <a:t>01</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文本框 2">
            <a:extLst>
              <a:ext uri="{FF2B5EF4-FFF2-40B4-BE49-F238E27FC236}">
                <a16:creationId xmlns:a16="http://schemas.microsoft.com/office/drawing/2014/main" id="{B64CD65B-EA49-45BF-B692-956224B861C1}"/>
              </a:ext>
            </a:extLst>
          </p:cNvPr>
          <p:cNvSpPr txBox="1"/>
          <p:nvPr/>
        </p:nvSpPr>
        <p:spPr>
          <a:xfrm>
            <a:off x="1509205" y="1207794"/>
            <a:ext cx="8584706" cy="4994765"/>
          </a:xfrm>
          <a:prstGeom prst="rect">
            <a:avLst/>
          </a:prstGeom>
          <a:noFill/>
        </p:spPr>
        <p:txBody>
          <a:bodyPr wrap="square" rtlCol="0">
            <a:spAutoFit/>
          </a:bodyPr>
          <a:lstStyle/>
          <a:p>
            <a:pPr>
              <a:lnSpc>
                <a:spcPct val="200000"/>
              </a:lnSpc>
            </a:pPr>
            <a:r>
              <a:rPr lang="zh-CN" altLang="zh-CN" b="1" dirty="0"/>
              <a:t>问题</a:t>
            </a:r>
            <a:r>
              <a:rPr lang="en-US" altLang="zh-CN" b="1" dirty="0"/>
              <a:t>1  </a:t>
            </a:r>
            <a:r>
              <a:rPr lang="zh-CN" altLang="zh-CN" dirty="0"/>
              <a:t>请对焊接区域的温度变化规律建立数学模型。假设传送带过炉速度为</a:t>
            </a:r>
            <a:r>
              <a:rPr lang="en-US" altLang="zh-CN" dirty="0"/>
              <a:t>78 cm/min</a:t>
            </a:r>
            <a:r>
              <a:rPr lang="zh-CN" altLang="zh-CN" dirty="0"/>
              <a:t>，各温区温度的设定值分别为</a:t>
            </a:r>
            <a:r>
              <a:rPr lang="en-US" altLang="zh-CN" dirty="0"/>
              <a:t>173ºC</a:t>
            </a:r>
            <a:r>
              <a:rPr lang="zh-CN" altLang="zh-CN" dirty="0"/>
              <a:t>（小温区</a:t>
            </a:r>
            <a:r>
              <a:rPr lang="en-US" altLang="zh-CN" dirty="0"/>
              <a:t>1~5</a:t>
            </a:r>
            <a:r>
              <a:rPr lang="zh-CN" altLang="zh-CN" dirty="0"/>
              <a:t>）、</a:t>
            </a:r>
            <a:r>
              <a:rPr lang="en-US" altLang="zh-CN" dirty="0"/>
              <a:t>198ºC</a:t>
            </a:r>
            <a:r>
              <a:rPr lang="zh-CN" altLang="zh-CN" dirty="0"/>
              <a:t>（小温区</a:t>
            </a:r>
            <a:r>
              <a:rPr lang="en-US" altLang="zh-CN" dirty="0"/>
              <a:t>6</a:t>
            </a:r>
            <a:r>
              <a:rPr lang="zh-CN" altLang="zh-CN" dirty="0"/>
              <a:t>）、</a:t>
            </a:r>
            <a:r>
              <a:rPr lang="en-US" altLang="zh-CN" dirty="0"/>
              <a:t>230ºC</a:t>
            </a:r>
            <a:r>
              <a:rPr lang="zh-CN" altLang="zh-CN" dirty="0"/>
              <a:t>（小温区</a:t>
            </a:r>
            <a:r>
              <a:rPr lang="en-US" altLang="zh-CN" dirty="0"/>
              <a:t>7</a:t>
            </a:r>
            <a:r>
              <a:rPr lang="zh-CN" altLang="zh-CN" dirty="0"/>
              <a:t>）和</a:t>
            </a:r>
            <a:r>
              <a:rPr lang="en-US" altLang="zh-CN" dirty="0"/>
              <a:t>257ºC</a:t>
            </a:r>
            <a:r>
              <a:rPr lang="zh-CN" altLang="zh-CN" dirty="0"/>
              <a:t>（小温区</a:t>
            </a:r>
            <a:r>
              <a:rPr lang="en-US" altLang="zh-CN" dirty="0"/>
              <a:t>8~9</a:t>
            </a:r>
            <a:r>
              <a:rPr lang="zh-CN" altLang="zh-CN" dirty="0"/>
              <a:t>），请给出焊接区域中心的温度变化情况，列出小温区</a:t>
            </a:r>
            <a:r>
              <a:rPr lang="en-US" altLang="zh-CN" dirty="0"/>
              <a:t>3</a:t>
            </a:r>
            <a:r>
              <a:rPr lang="zh-CN" altLang="zh-CN" dirty="0"/>
              <a:t>、</a:t>
            </a:r>
            <a:r>
              <a:rPr lang="en-US" altLang="zh-CN" dirty="0"/>
              <a:t>6</a:t>
            </a:r>
            <a:r>
              <a:rPr lang="zh-CN" altLang="zh-CN" dirty="0"/>
              <a:t>、</a:t>
            </a:r>
            <a:r>
              <a:rPr lang="en-US" altLang="zh-CN" dirty="0"/>
              <a:t>7</a:t>
            </a:r>
            <a:r>
              <a:rPr lang="zh-CN" altLang="zh-CN" dirty="0"/>
              <a:t>中点及小温区</a:t>
            </a:r>
            <a:r>
              <a:rPr lang="en-US" altLang="zh-CN" dirty="0"/>
              <a:t>8</a:t>
            </a:r>
            <a:r>
              <a:rPr lang="zh-CN" altLang="zh-CN" dirty="0"/>
              <a:t>结束处焊接区域中心的温度，画出相应的炉温曲线，并将每隔</a:t>
            </a:r>
            <a:r>
              <a:rPr lang="en-US" altLang="zh-CN" dirty="0"/>
              <a:t>0.5 s</a:t>
            </a:r>
            <a:r>
              <a:rPr lang="zh-CN" altLang="zh-CN" dirty="0"/>
              <a:t>焊接区域中心的温度存放在提供的</a:t>
            </a:r>
            <a:r>
              <a:rPr lang="en-US" altLang="zh-CN" dirty="0"/>
              <a:t>result.csv</a:t>
            </a:r>
            <a:r>
              <a:rPr lang="zh-CN" altLang="zh-CN" dirty="0"/>
              <a:t>中。</a:t>
            </a:r>
            <a:endParaRPr lang="en-US" altLang="zh-CN" dirty="0"/>
          </a:p>
          <a:p>
            <a:pPr>
              <a:lnSpc>
                <a:spcPct val="200000"/>
              </a:lnSpc>
            </a:pPr>
            <a:endParaRPr lang="en-US" altLang="zh-CN" dirty="0"/>
          </a:p>
          <a:p>
            <a:pPr>
              <a:lnSpc>
                <a:spcPct val="200000"/>
              </a:lnSpc>
            </a:pPr>
            <a:r>
              <a:rPr lang="zh-CN" altLang="zh-CN" b="1" dirty="0"/>
              <a:t>问题</a:t>
            </a:r>
            <a:r>
              <a:rPr lang="en-US" altLang="zh-CN" b="1" dirty="0"/>
              <a:t>2  </a:t>
            </a:r>
            <a:r>
              <a:rPr lang="zh-CN" altLang="zh-CN" dirty="0"/>
              <a:t>假设各温区温度的设定值分别为</a:t>
            </a:r>
            <a:r>
              <a:rPr lang="en-US" altLang="zh-CN" dirty="0"/>
              <a:t>182</a:t>
            </a:r>
            <a:r>
              <a:rPr lang="zh-CN" altLang="zh-CN" dirty="0"/>
              <a:t>º</a:t>
            </a:r>
            <a:r>
              <a:rPr lang="en-US" altLang="zh-CN" dirty="0"/>
              <a:t>C</a:t>
            </a:r>
            <a:r>
              <a:rPr lang="zh-CN" altLang="zh-CN" dirty="0"/>
              <a:t>（小温区</a:t>
            </a:r>
            <a:r>
              <a:rPr lang="en-US" altLang="zh-CN" dirty="0"/>
              <a:t>1~5</a:t>
            </a:r>
            <a:r>
              <a:rPr lang="zh-CN" altLang="zh-CN" dirty="0"/>
              <a:t>）、</a:t>
            </a:r>
            <a:r>
              <a:rPr lang="en-US" altLang="zh-CN" dirty="0"/>
              <a:t>203</a:t>
            </a:r>
            <a:r>
              <a:rPr lang="zh-CN" altLang="zh-CN" dirty="0"/>
              <a:t>º</a:t>
            </a:r>
            <a:r>
              <a:rPr lang="en-US" altLang="zh-CN" dirty="0"/>
              <a:t>C</a:t>
            </a:r>
            <a:r>
              <a:rPr lang="zh-CN" altLang="zh-CN" dirty="0"/>
              <a:t>（小温区</a:t>
            </a:r>
            <a:r>
              <a:rPr lang="en-US" altLang="zh-CN" dirty="0"/>
              <a:t>6</a:t>
            </a:r>
            <a:r>
              <a:rPr lang="zh-CN" altLang="zh-CN" dirty="0"/>
              <a:t>）、</a:t>
            </a:r>
            <a:r>
              <a:rPr lang="en-US" altLang="zh-CN" dirty="0"/>
              <a:t>237</a:t>
            </a:r>
            <a:r>
              <a:rPr lang="zh-CN" altLang="zh-CN" dirty="0"/>
              <a:t>º</a:t>
            </a:r>
            <a:r>
              <a:rPr lang="en-US" altLang="zh-CN" dirty="0"/>
              <a:t>C</a:t>
            </a:r>
            <a:r>
              <a:rPr lang="zh-CN" altLang="zh-CN" dirty="0"/>
              <a:t>（小温区</a:t>
            </a:r>
            <a:r>
              <a:rPr lang="en-US" altLang="zh-CN" dirty="0"/>
              <a:t>7</a:t>
            </a:r>
            <a:r>
              <a:rPr lang="zh-CN" altLang="zh-CN" dirty="0"/>
              <a:t>）、</a:t>
            </a:r>
            <a:r>
              <a:rPr lang="en-US" altLang="zh-CN" dirty="0"/>
              <a:t>254</a:t>
            </a:r>
            <a:r>
              <a:rPr lang="zh-CN" altLang="zh-CN" dirty="0"/>
              <a:t>º</a:t>
            </a:r>
            <a:r>
              <a:rPr lang="en-US" altLang="zh-CN" dirty="0"/>
              <a:t>C</a:t>
            </a:r>
            <a:r>
              <a:rPr lang="zh-CN" altLang="zh-CN" dirty="0"/>
              <a:t>（小温区</a:t>
            </a:r>
            <a:r>
              <a:rPr lang="en-US" altLang="zh-CN" dirty="0"/>
              <a:t>8~9</a:t>
            </a:r>
            <a:r>
              <a:rPr lang="zh-CN" altLang="zh-CN" dirty="0"/>
              <a:t>），请确定允许的最大传送带过炉速度。</a:t>
            </a:r>
          </a:p>
          <a:p>
            <a:pPr>
              <a:lnSpc>
                <a:spcPct val="200000"/>
              </a:lnSpc>
            </a:pPr>
            <a:endParaRPr lang="en-US" altLang="zh-CN" dirty="0"/>
          </a:p>
        </p:txBody>
      </p:sp>
      <p:sp>
        <p:nvSpPr>
          <p:cNvPr id="8" name="文本框 7">
            <a:extLst>
              <a:ext uri="{FF2B5EF4-FFF2-40B4-BE49-F238E27FC236}">
                <a16:creationId xmlns:a16="http://schemas.microsoft.com/office/drawing/2014/main" id="{4FE94C3A-5E96-4475-97E2-FFE95775E6D7}"/>
              </a:ext>
            </a:extLst>
          </p:cNvPr>
          <p:cNvSpPr txBox="1"/>
          <p:nvPr/>
        </p:nvSpPr>
        <p:spPr>
          <a:xfrm>
            <a:off x="10301055" y="2379215"/>
            <a:ext cx="763480" cy="923330"/>
          </a:xfrm>
          <a:prstGeom prst="rect">
            <a:avLst/>
          </a:prstGeom>
          <a:noFill/>
        </p:spPr>
        <p:txBody>
          <a:bodyPr wrap="square" rtlCol="0">
            <a:spAutoFit/>
          </a:bodyPr>
          <a:lstStyle/>
          <a:p>
            <a:r>
              <a:rPr lang="zh-CN" altLang="en-US" dirty="0">
                <a:solidFill>
                  <a:schemeClr val="accent6"/>
                </a:solidFill>
              </a:rPr>
              <a:t>所有参数固定</a:t>
            </a:r>
          </a:p>
        </p:txBody>
      </p:sp>
      <p:sp>
        <p:nvSpPr>
          <p:cNvPr id="19" name="文本框 18">
            <a:extLst>
              <a:ext uri="{FF2B5EF4-FFF2-40B4-BE49-F238E27FC236}">
                <a16:creationId xmlns:a16="http://schemas.microsoft.com/office/drawing/2014/main" id="{D5272B2E-D339-437A-84B0-F0653C783E35}"/>
              </a:ext>
            </a:extLst>
          </p:cNvPr>
          <p:cNvSpPr txBox="1"/>
          <p:nvPr/>
        </p:nvSpPr>
        <p:spPr>
          <a:xfrm>
            <a:off x="10301055" y="4884197"/>
            <a:ext cx="763480" cy="923330"/>
          </a:xfrm>
          <a:prstGeom prst="rect">
            <a:avLst/>
          </a:prstGeom>
          <a:noFill/>
        </p:spPr>
        <p:txBody>
          <a:bodyPr wrap="square" rtlCol="0">
            <a:spAutoFit/>
          </a:bodyPr>
          <a:lstStyle/>
          <a:p>
            <a:r>
              <a:rPr lang="zh-CN" altLang="en-US" dirty="0">
                <a:solidFill>
                  <a:schemeClr val="accent6"/>
                </a:solidFill>
              </a:rPr>
              <a:t>过炉速度</a:t>
            </a:r>
            <a:r>
              <a:rPr lang="en-US" altLang="zh-CN" dirty="0">
                <a:solidFill>
                  <a:schemeClr val="accent6"/>
                </a:solidFill>
              </a:rPr>
              <a:t>v</a:t>
            </a:r>
            <a:r>
              <a:rPr lang="zh-CN" altLang="en-US" dirty="0">
                <a:solidFill>
                  <a:schemeClr val="accent6"/>
                </a:solidFill>
              </a:rPr>
              <a:t>可调</a:t>
            </a:r>
          </a:p>
        </p:txBody>
      </p:sp>
    </p:spTree>
    <p:extLst>
      <p:ext uri="{BB962C8B-B14F-4D97-AF65-F5344CB8AC3E}">
        <p14:creationId xmlns:p14="http://schemas.microsoft.com/office/powerpoint/2010/main" val="75658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38845" y="219693"/>
            <a:ext cx="1794867" cy="523220"/>
          </a:xfrm>
          <a:prstGeom prst="rect">
            <a:avLst/>
          </a:prstGeom>
          <a:noFill/>
        </p:spPr>
        <p:txBody>
          <a:bodyPr wrap="square" rtlCol="0">
            <a:spAutoFit/>
          </a:bodyPr>
          <a:lstStyle/>
          <a:p>
            <a:r>
              <a:rPr lang="zh-CN" altLang="en-US" sz="2800" b="1" spc="300" dirty="0">
                <a:solidFill>
                  <a:schemeClr val="tx1">
                    <a:lumMod val="75000"/>
                    <a:lumOff val="25000"/>
                  </a:schemeClr>
                </a:solidFill>
              </a:rPr>
              <a:t>赛题速览</a:t>
            </a:r>
          </a:p>
        </p:txBody>
      </p:sp>
      <p:sp>
        <p:nvSpPr>
          <p:cNvPr id="12" name="矩形 11"/>
          <p:cNvSpPr/>
          <p:nvPr/>
        </p:nvSpPr>
        <p:spPr>
          <a:xfrm>
            <a:off x="3239366" y="311409"/>
            <a:ext cx="45719" cy="3397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ysClr val="windowText" lastClr="000000"/>
              </a:solidFill>
            </a:endParaRPr>
          </a:p>
        </p:txBody>
      </p:sp>
      <p:sp>
        <p:nvSpPr>
          <p:cNvPr id="13" name="矩形 12"/>
          <p:cNvSpPr/>
          <p:nvPr/>
        </p:nvSpPr>
        <p:spPr>
          <a:xfrm>
            <a:off x="3405536" y="219693"/>
            <a:ext cx="2341347" cy="523220"/>
          </a:xfrm>
          <a:prstGeom prst="rect">
            <a:avLst/>
          </a:prstGeom>
        </p:spPr>
        <p:txBody>
          <a:bodyPr wrap="none">
            <a:spAutoFit/>
          </a:bodyPr>
          <a:lstStyle/>
          <a:p>
            <a:r>
              <a:rPr lang="en-US" altLang="zh-CN" sz="2800" dirty="0">
                <a:solidFill>
                  <a:schemeClr val="tx1">
                    <a:lumMod val="75000"/>
                    <a:lumOff val="25000"/>
                  </a:schemeClr>
                </a:solidFill>
              </a:rPr>
              <a:t>QUICK VIEW</a:t>
            </a:r>
            <a:endParaRPr lang="zh-CN" altLang="en-US" sz="2800" dirty="0">
              <a:solidFill>
                <a:schemeClr val="tx1">
                  <a:lumMod val="75000"/>
                  <a:lumOff val="25000"/>
                </a:schemeClr>
              </a:solidFill>
            </a:endParaRPr>
          </a:p>
        </p:txBody>
      </p:sp>
      <p:grpSp>
        <p:nvGrpSpPr>
          <p:cNvPr id="4" name="组合 3"/>
          <p:cNvGrpSpPr/>
          <p:nvPr/>
        </p:nvGrpSpPr>
        <p:grpSpPr>
          <a:xfrm>
            <a:off x="-3694" y="237055"/>
            <a:ext cx="1203844" cy="488496"/>
            <a:chOff x="-3694" y="237055"/>
            <a:chExt cx="1203844" cy="488496"/>
          </a:xfrm>
        </p:grpSpPr>
        <p:grpSp>
          <p:nvGrpSpPr>
            <p:cNvPr id="7" name="组合 6"/>
            <p:cNvGrpSpPr/>
            <p:nvPr/>
          </p:nvGrpSpPr>
          <p:grpSpPr>
            <a:xfrm>
              <a:off x="0" y="237055"/>
              <a:ext cx="1200150" cy="488496"/>
              <a:chOff x="0" y="254454"/>
              <a:chExt cx="1795510" cy="732518"/>
            </a:xfrm>
          </p:grpSpPr>
          <p:sp>
            <p:nvSpPr>
              <p:cNvPr id="2"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3694" y="237055"/>
              <a:ext cx="720670" cy="461665"/>
            </a:xfrm>
            <a:prstGeom prst="rect">
              <a:avLst/>
            </a:prstGeom>
            <a:noFill/>
          </p:spPr>
          <p:txBody>
            <a:bodyPr wrap="square" rtlCol="0">
              <a:spAutoFit/>
            </a:bodyPr>
            <a:lstStyle/>
            <a:p>
              <a:pPr algn="ctr"/>
              <a:r>
                <a:rPr lang="en-US" altLang="zh-CN" sz="2400" b="1" dirty="0">
                  <a:solidFill>
                    <a:schemeClr val="bg1"/>
                  </a:solidFill>
                </a:rPr>
                <a:t>01</a:t>
              </a:r>
              <a:endParaRPr lang="zh-CN" altLang="en-US" sz="2400" b="1" dirty="0">
                <a:solidFill>
                  <a:schemeClr val="bg1"/>
                </a:solidFill>
              </a:endParaRPr>
            </a:p>
          </p:txBody>
        </p:sp>
      </p:grpSp>
      <p:grpSp>
        <p:nvGrpSpPr>
          <p:cNvPr id="15" name="组合 14"/>
          <p:cNvGrpSpPr/>
          <p:nvPr/>
        </p:nvGrpSpPr>
        <p:grpSpPr>
          <a:xfrm>
            <a:off x="-3694" y="6575725"/>
            <a:ext cx="12195694" cy="282275"/>
            <a:chOff x="-3694" y="6575725"/>
            <a:chExt cx="12195694" cy="282275"/>
          </a:xfrm>
        </p:grpSpPr>
        <p:sp>
          <p:nvSpPr>
            <p:cNvPr id="16" name="矩形 19"/>
            <p:cNvSpPr/>
            <p:nvPr/>
          </p:nvSpPr>
          <p:spPr>
            <a:xfrm>
              <a:off x="-3694" y="6575725"/>
              <a:ext cx="9785869" cy="2822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9782176" y="6575725"/>
              <a:ext cx="1809750" cy="276999"/>
            </a:xfrm>
            <a:prstGeom prst="rect">
              <a:avLst/>
            </a:prstGeom>
            <a:noFill/>
          </p:spPr>
          <p:txBody>
            <a:bodyPr wrap="square" rtlCol="0">
              <a:spAutoFit/>
            </a:bodyPr>
            <a:lstStyle/>
            <a:p>
              <a:pPr algn="dist"/>
              <a:r>
                <a:rPr lang="zh-CN" altLang="en-US" sz="1200" i="1" dirty="0">
                  <a:solidFill>
                    <a:schemeClr val="tx1">
                      <a:lumMod val="75000"/>
                      <a:lumOff val="25000"/>
                    </a:schemeClr>
                  </a:solidFill>
                </a:rPr>
                <a:t>北京航空航天大学</a:t>
              </a:r>
            </a:p>
          </p:txBody>
        </p:sp>
        <p:sp>
          <p:nvSpPr>
            <p:cNvPr id="1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 name="文本框 2">
            <a:extLst>
              <a:ext uri="{FF2B5EF4-FFF2-40B4-BE49-F238E27FC236}">
                <a16:creationId xmlns:a16="http://schemas.microsoft.com/office/drawing/2014/main" id="{B64CD65B-EA49-45BF-B692-956224B861C1}"/>
              </a:ext>
            </a:extLst>
          </p:cNvPr>
          <p:cNvSpPr txBox="1"/>
          <p:nvPr/>
        </p:nvSpPr>
        <p:spPr>
          <a:xfrm>
            <a:off x="316772" y="1142977"/>
            <a:ext cx="8584706" cy="2224776"/>
          </a:xfrm>
          <a:prstGeom prst="rect">
            <a:avLst/>
          </a:prstGeom>
          <a:noFill/>
        </p:spPr>
        <p:txBody>
          <a:bodyPr wrap="square" rtlCol="0">
            <a:spAutoFit/>
          </a:bodyPr>
          <a:lstStyle/>
          <a:p>
            <a:pPr>
              <a:lnSpc>
                <a:spcPct val="200000"/>
              </a:lnSpc>
            </a:pPr>
            <a:r>
              <a:rPr lang="zh-CN" altLang="zh-CN" b="1" dirty="0"/>
              <a:t>问题</a:t>
            </a:r>
            <a:r>
              <a:rPr lang="en-US" altLang="zh-CN" b="1" dirty="0"/>
              <a:t>3  </a:t>
            </a:r>
            <a:r>
              <a:rPr lang="zh-CN" altLang="zh-CN" dirty="0"/>
              <a:t>在焊接过程中，焊接区域中心的温度超过</a:t>
            </a:r>
            <a:r>
              <a:rPr lang="en-US" altLang="zh-CN" dirty="0"/>
              <a:t>217ºC</a:t>
            </a:r>
            <a:r>
              <a:rPr lang="zh-CN" altLang="zh-CN" dirty="0"/>
              <a:t>的时间不宜过长，峰值温度也不宜过高。理想的炉温曲线应使超过</a:t>
            </a:r>
            <a:r>
              <a:rPr lang="en-US" altLang="zh-CN" dirty="0"/>
              <a:t>217ºC</a:t>
            </a:r>
            <a:r>
              <a:rPr lang="zh-CN" altLang="zh-CN" dirty="0"/>
              <a:t>到峰值温度所覆盖的面积（图</a:t>
            </a:r>
            <a:r>
              <a:rPr lang="en-US" altLang="zh-CN" dirty="0"/>
              <a:t>2</a:t>
            </a:r>
            <a:r>
              <a:rPr lang="zh-CN" altLang="zh-CN" dirty="0"/>
              <a:t>中阴影部分）最小。请确定在此要求下的最优炉温曲线，以及各温区的设定温度和传送带的过炉速度，并给出相应的面积。</a:t>
            </a:r>
            <a:endParaRPr lang="en-US" altLang="zh-CN" dirty="0"/>
          </a:p>
        </p:txBody>
      </p:sp>
      <p:pic>
        <p:nvPicPr>
          <p:cNvPr id="19" name="图片 18">
            <a:extLst>
              <a:ext uri="{FF2B5EF4-FFF2-40B4-BE49-F238E27FC236}">
                <a16:creationId xmlns:a16="http://schemas.microsoft.com/office/drawing/2014/main" id="{893969E2-DED0-42E8-9E7A-13BB8C6FEF0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00801" y="2888025"/>
            <a:ext cx="5791200" cy="3682423"/>
          </a:xfrm>
          <a:prstGeom prst="rect">
            <a:avLst/>
          </a:prstGeom>
        </p:spPr>
      </p:pic>
      <p:sp>
        <p:nvSpPr>
          <p:cNvPr id="9" name="文本框 8">
            <a:extLst>
              <a:ext uri="{FF2B5EF4-FFF2-40B4-BE49-F238E27FC236}">
                <a16:creationId xmlns:a16="http://schemas.microsoft.com/office/drawing/2014/main" id="{0D568B85-2326-4DFE-A176-1CD4BA8F3792}"/>
              </a:ext>
            </a:extLst>
          </p:cNvPr>
          <p:cNvSpPr txBox="1"/>
          <p:nvPr/>
        </p:nvSpPr>
        <p:spPr>
          <a:xfrm flipH="1">
            <a:off x="316772" y="3767817"/>
            <a:ext cx="6177527" cy="2778774"/>
          </a:xfrm>
          <a:prstGeom prst="rect">
            <a:avLst/>
          </a:prstGeom>
          <a:noFill/>
        </p:spPr>
        <p:txBody>
          <a:bodyPr wrap="square" rtlCol="0">
            <a:spAutoFit/>
          </a:bodyPr>
          <a:lstStyle/>
          <a:p>
            <a:pPr>
              <a:lnSpc>
                <a:spcPct val="200000"/>
              </a:lnSpc>
            </a:pPr>
            <a:r>
              <a:rPr lang="zh-CN" altLang="zh-CN" b="1" dirty="0"/>
              <a:t>问题</a:t>
            </a:r>
            <a:r>
              <a:rPr lang="en-US" altLang="zh-CN" b="1" dirty="0"/>
              <a:t>4  </a:t>
            </a:r>
            <a:r>
              <a:rPr lang="zh-CN" altLang="zh-CN" dirty="0"/>
              <a:t>在焊接过程中，除满足制程界限外，还希望以峰值温度为中心线的两侧超过</a:t>
            </a:r>
            <a:r>
              <a:rPr lang="en-US" altLang="zh-CN" dirty="0"/>
              <a:t>217ºC</a:t>
            </a:r>
            <a:r>
              <a:rPr lang="zh-CN" altLang="zh-CN" dirty="0"/>
              <a:t>的炉温曲线应尽量对称（参见图</a:t>
            </a:r>
            <a:r>
              <a:rPr lang="en-US" altLang="zh-CN" dirty="0"/>
              <a:t>2</a:t>
            </a:r>
            <a:r>
              <a:rPr lang="zh-CN" altLang="zh-CN" dirty="0"/>
              <a:t>）。请结合问题</a:t>
            </a:r>
            <a:r>
              <a:rPr lang="en-US" altLang="zh-CN" dirty="0"/>
              <a:t>3</a:t>
            </a:r>
            <a:r>
              <a:rPr lang="zh-CN" altLang="zh-CN" dirty="0"/>
              <a:t>，进一步给出最优炉温曲线，以及各温区设定的温度及传送带过炉速度，并给出相应的指标值。</a:t>
            </a:r>
          </a:p>
          <a:p>
            <a:pPr>
              <a:lnSpc>
                <a:spcPct val="200000"/>
              </a:lnSpc>
            </a:pPr>
            <a:endParaRPr lang="zh-CN" altLang="en-US" dirty="0"/>
          </a:p>
        </p:txBody>
      </p:sp>
      <p:sp>
        <p:nvSpPr>
          <p:cNvPr id="8" name="文本框 7">
            <a:extLst>
              <a:ext uri="{FF2B5EF4-FFF2-40B4-BE49-F238E27FC236}">
                <a16:creationId xmlns:a16="http://schemas.microsoft.com/office/drawing/2014/main" id="{6BF41AB7-6357-4FD0-95D8-D267D2D4C35E}"/>
              </a:ext>
            </a:extLst>
          </p:cNvPr>
          <p:cNvSpPr txBox="1"/>
          <p:nvPr/>
        </p:nvSpPr>
        <p:spPr>
          <a:xfrm>
            <a:off x="9407649" y="1841631"/>
            <a:ext cx="1279402" cy="646331"/>
          </a:xfrm>
          <a:prstGeom prst="rect">
            <a:avLst/>
          </a:prstGeom>
          <a:noFill/>
        </p:spPr>
        <p:txBody>
          <a:bodyPr wrap="square" rtlCol="0">
            <a:spAutoFit/>
          </a:bodyPr>
          <a:lstStyle/>
          <a:p>
            <a:r>
              <a:rPr lang="zh-CN" altLang="en-US" dirty="0">
                <a:solidFill>
                  <a:schemeClr val="accent6"/>
                </a:solidFill>
              </a:rPr>
              <a:t>可变参数均可调</a:t>
            </a:r>
          </a:p>
        </p:txBody>
      </p:sp>
    </p:spTree>
    <p:extLst>
      <p:ext uri="{BB962C8B-B14F-4D97-AF65-F5344CB8AC3E}">
        <p14:creationId xmlns:p14="http://schemas.microsoft.com/office/powerpoint/2010/main" val="2663060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0" presetClass="entr" presetSubtype="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6" presetClass="entr" presetSubtype="42"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animEffect transition="in" filter="barn(outHorizontal)">
                                      <p:cBhvr>
                                        <p:cTn id="14" dur="500"/>
                                        <p:tgtEl>
                                          <p:spTgt spid="12"/>
                                        </p:tgtEl>
                                      </p:cBhvr>
                                    </p:animEffect>
                                  </p:childTnLst>
                                </p:cTn>
                              </p:par>
                              <p:par>
                                <p:cTn id="15" presetID="17" presetClass="entr" presetSubtype="8" fill="hold" grpId="0" nodeType="withEffect">
                                  <p:stCondLst>
                                    <p:cond delay="8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350" fill="hold"/>
                                        <p:tgtEl>
                                          <p:spTgt spid="13"/>
                                        </p:tgtEl>
                                        <p:attrNameLst>
                                          <p:attrName>ppt_x</p:attrName>
                                        </p:attrNameLst>
                                      </p:cBhvr>
                                      <p:tavLst>
                                        <p:tav tm="0">
                                          <p:val>
                                            <p:strVal val="#ppt_x-#ppt_w/2"/>
                                          </p:val>
                                        </p:tav>
                                        <p:tav tm="100000">
                                          <p:val>
                                            <p:strVal val="#ppt_x"/>
                                          </p:val>
                                        </p:tav>
                                      </p:tavLst>
                                    </p:anim>
                                    <p:anim calcmode="lin" valueType="num">
                                      <p:cBhvr>
                                        <p:cTn id="18" dur="350" fill="hold"/>
                                        <p:tgtEl>
                                          <p:spTgt spid="13"/>
                                        </p:tgtEl>
                                        <p:attrNameLst>
                                          <p:attrName>ppt_y</p:attrName>
                                        </p:attrNameLst>
                                      </p:cBhvr>
                                      <p:tavLst>
                                        <p:tav tm="0">
                                          <p:val>
                                            <p:strVal val="#ppt_y"/>
                                          </p:val>
                                        </p:tav>
                                        <p:tav tm="100000">
                                          <p:val>
                                            <p:strVal val="#ppt_y"/>
                                          </p:val>
                                        </p:tav>
                                      </p:tavLst>
                                    </p:anim>
                                    <p:anim calcmode="lin" valueType="num">
                                      <p:cBhvr>
                                        <p:cTn id="19" dur="350" fill="hold"/>
                                        <p:tgtEl>
                                          <p:spTgt spid="13"/>
                                        </p:tgtEl>
                                        <p:attrNameLst>
                                          <p:attrName>ppt_w</p:attrName>
                                        </p:attrNameLst>
                                      </p:cBhvr>
                                      <p:tavLst>
                                        <p:tav tm="0">
                                          <p:val>
                                            <p:fltVal val="0"/>
                                          </p:val>
                                        </p:tav>
                                        <p:tav tm="100000">
                                          <p:val>
                                            <p:strVal val="#ppt_w"/>
                                          </p:val>
                                        </p:tav>
                                      </p:tavLst>
                                    </p:anim>
                                    <p:anim calcmode="lin" valueType="num">
                                      <p:cBhvr>
                                        <p:cTn id="20" dur="35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Other"/>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8"/>
</p:tagLst>
</file>

<file path=ppt/tags/tag19.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11"/>
</p:tagLst>
</file>

<file path=ppt/tags/tag2.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SubTitle"/>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511171623"/>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4"/>
</p:tagLst>
</file>

<file path=ppt/tags/tag28.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Other"/>
  <p:tag name="MH_ORDER" val="4"/>
</p:tagLst>
</file>

<file path=ppt/tags/tag29.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Text"/>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Other"/>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511172211"/>
  <p:tag name="MH_LIBRARY" val="GRAPHIC"/>
  <p:tag name="MH_TYPE" val="Text"/>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511171323"/>
  <p:tag name="MH_LIBRARY" val="GRAPHIC"/>
  <p:tag name="MH_TYPE" val="Title"/>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511170643"/>
  <p:tag name="MH_LIBRARY" val="GRAPHIC"/>
  <p:tag name="MH_TYPE" val="SubTitle"/>
  <p:tag name="MH_ORDER" val="1"/>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TotalTime>
  <Words>2834</Words>
  <Application>Microsoft Office PowerPoint</Application>
  <PresentationFormat>宽屏</PresentationFormat>
  <Paragraphs>373</Paragraphs>
  <Slides>34</Slides>
  <Notes>28</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5" baseType="lpstr">
      <vt:lpstr>等线</vt:lpstr>
      <vt:lpstr>黑体</vt:lpstr>
      <vt:lpstr>华文行楷</vt:lpstr>
      <vt:lpstr>宋体</vt:lpstr>
      <vt:lpstr>微软雅黑</vt:lpstr>
      <vt:lpstr>Arial</vt:lpstr>
      <vt:lpstr>Calibri</vt:lpstr>
      <vt:lpstr>Cambria Math</vt:lpstr>
      <vt:lpstr>Times New Roman</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姜 云鹏</cp:lastModifiedBy>
  <cp:revision>121</cp:revision>
  <dcterms:created xsi:type="dcterms:W3CDTF">2016-05-11T01:57:00Z</dcterms:created>
  <dcterms:modified xsi:type="dcterms:W3CDTF">2020-11-23T08:45:44Z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